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9" r:id="rId4"/>
    <p:sldId id="264" r:id="rId5"/>
    <p:sldId id="277" r:id="rId6"/>
    <p:sldId id="276" r:id="rId7"/>
    <p:sldId id="278" r:id="rId8"/>
    <p:sldId id="279" r:id="rId9"/>
    <p:sldId id="267" r:id="rId10"/>
    <p:sldId id="275" r:id="rId11"/>
    <p:sldId id="265" r:id="rId12"/>
    <p:sldId id="280" r:id="rId13"/>
    <p:sldId id="281" r:id="rId14"/>
    <p:sldId id="282" r:id="rId15"/>
    <p:sldId id="284" r:id="rId16"/>
    <p:sldId id="285" r:id="rId17"/>
    <p:sldId id="286" r:id="rId18"/>
    <p:sldId id="287" r:id="rId19"/>
    <p:sldId id="261" r:id="rId20"/>
    <p:sldId id="262" r:id="rId21"/>
    <p:sldId id="263" r:id="rId22"/>
    <p:sldId id="257" r:id="rId23"/>
    <p:sldId id="258" r:id="rId24"/>
    <p:sldId id="266" r:id="rId25"/>
    <p:sldId id="283" r:id="rId2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2A"/>
    <a:srgbClr val="15FF09"/>
    <a:srgbClr val="FFFF2F"/>
    <a:srgbClr val="FFF30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32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59D8-22F1-44C1-A124-D3112549CD35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728E1-8634-48F0-85BD-594BE2F64C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59D8-22F1-44C1-A124-D3112549CD35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728E1-8634-48F0-85BD-594BE2F64C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59D8-22F1-44C1-A124-D3112549CD35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728E1-8634-48F0-85BD-594BE2F64C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59D8-22F1-44C1-A124-D3112549CD35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728E1-8634-48F0-85BD-594BE2F64C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59D8-22F1-44C1-A124-D3112549CD35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728E1-8634-48F0-85BD-594BE2F64C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59D8-22F1-44C1-A124-D3112549CD35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728E1-8634-48F0-85BD-594BE2F64C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59D8-22F1-44C1-A124-D3112549CD35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728E1-8634-48F0-85BD-594BE2F64C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59D8-22F1-44C1-A124-D3112549CD35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728E1-8634-48F0-85BD-594BE2F64C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59D8-22F1-44C1-A124-D3112549CD35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728E1-8634-48F0-85BD-594BE2F64C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59D8-22F1-44C1-A124-D3112549CD35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728E1-8634-48F0-85BD-594BE2F64C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59D8-22F1-44C1-A124-D3112549CD35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728E1-8634-48F0-85BD-594BE2F64C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59D8-22F1-44C1-A124-D3112549CD35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728E1-8634-48F0-85BD-594BE2F64C2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List_aplikace_Microsoft_Office_Excel_97-20031.xls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76064" y="1022871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cs-CZ" b="1" u="sng" noProof="1" smtClean="0">
                <a:solidFill>
                  <a:srgbClr val="C00000"/>
                </a:solidFill>
              </a:rPr>
              <a:t>Korekční signály </a:t>
            </a:r>
            <a:br>
              <a:rPr lang="cs-CZ" b="1" u="sng" noProof="1" smtClean="0">
                <a:solidFill>
                  <a:srgbClr val="C00000"/>
                </a:solidFill>
              </a:rPr>
            </a:br>
            <a:r>
              <a:rPr lang="cs-CZ" b="1" u="sng" noProof="1" smtClean="0">
                <a:solidFill>
                  <a:srgbClr val="C00000"/>
                </a:solidFill>
              </a:rPr>
              <a:t>pro GPS přijímače Trimble </a:t>
            </a:r>
            <a:r>
              <a:rPr lang="cs-CZ" b="1" i="1" u="sng" noProof="1" smtClean="0">
                <a:solidFill>
                  <a:srgbClr val="C00000"/>
                </a:solidFill>
              </a:rPr>
              <a:t>Ag</a:t>
            </a:r>
            <a:r>
              <a:rPr lang="cs-CZ" b="1" u="sng" noProof="1" smtClean="0">
                <a:solidFill>
                  <a:srgbClr val="C00000"/>
                </a:solidFill>
              </a:rPr>
              <a:t>GPS</a:t>
            </a:r>
            <a:endParaRPr lang="cs-CZ" b="1" u="sng" noProof="1">
              <a:solidFill>
                <a:srgbClr val="C0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27584" y="3645024"/>
            <a:ext cx="6400800" cy="1752600"/>
          </a:xfrm>
        </p:spPr>
        <p:txBody>
          <a:bodyPr/>
          <a:lstStyle/>
          <a:p>
            <a:r>
              <a:rPr lang="cs-CZ" b="1" dirty="0" smtClean="0">
                <a:solidFill>
                  <a:srgbClr val="C00000"/>
                </a:solidFill>
              </a:rPr>
              <a:t>Vyberte si přesnost, </a:t>
            </a:r>
          </a:p>
          <a:p>
            <a:r>
              <a:rPr lang="cs-CZ" b="1" dirty="0" smtClean="0">
                <a:solidFill>
                  <a:srgbClr val="C00000"/>
                </a:solidFill>
              </a:rPr>
              <a:t>kterou potřebujete.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7"/>
          <p:cNvSpPr txBox="1">
            <a:spLocks/>
          </p:cNvSpPr>
          <p:nvPr/>
        </p:nvSpPr>
        <p:spPr>
          <a:xfrm>
            <a:off x="457200" y="-273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sng" strike="noStrike" kern="1200" cap="none" spc="0" normalizeH="0" baseline="0" noProof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Druhá novinka pro jaro 2013 </a:t>
            </a:r>
            <a:br>
              <a:rPr kumimoji="0" lang="cs-CZ" sz="2800" b="1" i="0" u="sng" strike="noStrike" kern="1200" cap="none" spc="0" normalizeH="0" baseline="0" noProof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cs-CZ" sz="2800" b="1" i="0" u="sng" strike="noStrike" kern="1200" cap="none" spc="0" normalizeH="0" baseline="0" noProof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korekční signál RangePoint</a:t>
            </a:r>
            <a:r>
              <a:rPr kumimoji="0" lang="cs-CZ" sz="2800" b="1" i="0" u="sng" strike="noStrike" kern="1200" cap="none" spc="0" normalizeH="0" noProof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RTX</a:t>
            </a:r>
            <a:endParaRPr kumimoji="0" lang="cs-CZ" sz="2800" b="1" i="0" u="sng" strike="noStrike" kern="1200" cap="none" spc="0" normalizeH="0" baseline="0" noProof="1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Explosion 1 3"/>
          <p:cNvSpPr>
            <a:spLocks noChangeArrowheads="1"/>
          </p:cNvSpPr>
          <p:nvPr/>
        </p:nvSpPr>
        <p:spPr bwMode="auto">
          <a:xfrm>
            <a:off x="7596336" y="692696"/>
            <a:ext cx="1439962" cy="720750"/>
          </a:xfrm>
          <a:prstGeom prst="irregularSeal1">
            <a:avLst/>
          </a:prstGeom>
          <a:solidFill>
            <a:srgbClr val="FFFF00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 eaLnBrk="0" hangingPunct="0"/>
            <a:r>
              <a:rPr lang="en-US" dirty="0"/>
              <a:t>New</a:t>
            </a:r>
            <a:r>
              <a:rPr lang="en-US" dirty="0" smtClean="0"/>
              <a:t>!!</a:t>
            </a:r>
            <a:endParaRPr lang="en-US" dirty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1219572" y="1484784"/>
            <a:ext cx="7456884" cy="3960788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10000"/>
              </a:spcBef>
              <a:buFont typeface="Arial" pitchFamily="34" charset="0"/>
              <a:buChar char="•"/>
              <a:defRPr/>
            </a:pPr>
            <a:r>
              <a:rPr lang="cs-CZ" sz="2000" b="1" kern="0" dirty="0" smtClean="0">
                <a:solidFill>
                  <a:srgbClr val="C00000"/>
                </a:solidFill>
              </a:rPr>
              <a:t>c</a:t>
            </a:r>
            <a:r>
              <a:rPr lang="cs-CZ" sz="2000" b="1" i="0" kern="0" dirty="0" smtClean="0">
                <a:solidFill>
                  <a:srgbClr val="C00000"/>
                </a:solidFill>
                <a:latin typeface="+mn-lt"/>
                <a:cs typeface="+mn-cs"/>
              </a:rPr>
              <a:t>elosvětově dosažitelný korekční signál s přesností </a:t>
            </a:r>
            <a:r>
              <a:rPr lang="cs-CZ" sz="2000" b="1" kern="0" dirty="0" smtClean="0">
                <a:solidFill>
                  <a:srgbClr val="C00000"/>
                </a:solidFill>
              </a:rPr>
              <a:t> +/- </a:t>
            </a:r>
            <a:r>
              <a:rPr lang="cs-CZ" sz="2000" b="1" i="0" kern="0" dirty="0" smtClean="0">
                <a:solidFill>
                  <a:srgbClr val="C00000"/>
                </a:solidFill>
                <a:latin typeface="+mn-lt"/>
                <a:cs typeface="+mn-cs"/>
              </a:rPr>
              <a:t>15 cm jízda – </a:t>
            </a:r>
            <a:r>
              <a:rPr lang="cs-CZ" sz="2000" b="1" i="0" kern="0" noProof="1" smtClean="0">
                <a:solidFill>
                  <a:srgbClr val="C00000"/>
                </a:solidFill>
                <a:latin typeface="+mn-lt"/>
                <a:cs typeface="+mn-cs"/>
              </a:rPr>
              <a:t>jízda </a:t>
            </a:r>
            <a:r>
              <a:rPr lang="cs-CZ" sz="2000" b="1" i="0" kern="0" dirty="0" smtClean="0">
                <a:solidFill>
                  <a:srgbClr val="C00000"/>
                </a:solidFill>
                <a:latin typeface="+mn-lt"/>
                <a:cs typeface="+mn-cs"/>
              </a:rPr>
              <a:t>a </a:t>
            </a:r>
            <a:r>
              <a:rPr lang="cs-CZ" sz="2000" b="1" kern="0" dirty="0" smtClean="0">
                <a:solidFill>
                  <a:srgbClr val="C00000"/>
                </a:solidFill>
              </a:rPr>
              <a:t>+/-</a:t>
            </a:r>
            <a:r>
              <a:rPr lang="cs-CZ" sz="2000" b="1" i="0" kern="0" dirty="0" smtClean="0">
                <a:solidFill>
                  <a:srgbClr val="C00000"/>
                </a:solidFill>
                <a:latin typeface="+mn-lt"/>
                <a:cs typeface="+mn-cs"/>
              </a:rPr>
              <a:t> 50 cm absolutní</a:t>
            </a:r>
            <a:endParaRPr lang="en-US" sz="2000" b="1" i="0" kern="0" dirty="0">
              <a:solidFill>
                <a:srgbClr val="C00000"/>
              </a:solidFill>
              <a:latin typeface="+mn-lt"/>
              <a:cs typeface="+mn-cs"/>
            </a:endParaRPr>
          </a:p>
          <a:p>
            <a:pPr>
              <a:spcBef>
                <a:spcPct val="10000"/>
              </a:spcBef>
              <a:buFont typeface="Arial" pitchFamily="34" charset="0"/>
              <a:buChar char="•"/>
              <a:defRPr/>
            </a:pPr>
            <a:endParaRPr lang="en-US" sz="2000" b="1" i="0" kern="0" dirty="0">
              <a:solidFill>
                <a:srgbClr val="C00000"/>
              </a:solidFill>
              <a:latin typeface="+mn-lt"/>
              <a:cs typeface="+mn-cs"/>
            </a:endParaRPr>
          </a:p>
          <a:p>
            <a:pPr marL="285750" indent="-285750">
              <a:spcBef>
                <a:spcPct val="10000"/>
              </a:spcBef>
              <a:buFont typeface="Arial" pitchFamily="34" charset="0"/>
              <a:buChar char="•"/>
              <a:defRPr/>
            </a:pPr>
            <a:r>
              <a:rPr lang="cs-CZ" sz="2000" b="1" kern="0" dirty="0" smtClean="0">
                <a:solidFill>
                  <a:srgbClr val="C00000"/>
                </a:solidFill>
              </a:rPr>
              <a:t>k</a:t>
            </a:r>
            <a:r>
              <a:rPr lang="cs-CZ" sz="2000" b="1" i="0" kern="0" dirty="0" smtClean="0">
                <a:solidFill>
                  <a:srgbClr val="C00000"/>
                </a:solidFill>
                <a:latin typeface="+mn-lt"/>
                <a:cs typeface="+mn-cs"/>
              </a:rPr>
              <a:t> dispozici na přijímačích </a:t>
            </a:r>
            <a:r>
              <a:rPr lang="en-US" sz="2000" b="1" i="0" kern="0" dirty="0" smtClean="0">
                <a:solidFill>
                  <a:srgbClr val="C00000"/>
                </a:solidFill>
                <a:latin typeface="+mn-lt"/>
                <a:cs typeface="+mn-cs"/>
              </a:rPr>
              <a:t>CFX-750 display, </a:t>
            </a:r>
            <a:r>
              <a:rPr lang="en-US" sz="2000" b="1" i="0" kern="0" noProof="1" smtClean="0">
                <a:solidFill>
                  <a:srgbClr val="C00000"/>
                </a:solidFill>
                <a:latin typeface="+mn-lt"/>
                <a:cs typeface="+mn-cs"/>
              </a:rPr>
              <a:t>FmX display </a:t>
            </a:r>
            <a:r>
              <a:rPr lang="en-US" sz="2000" b="1" i="0" kern="0" dirty="0" smtClean="0">
                <a:solidFill>
                  <a:srgbClr val="C00000"/>
                </a:solidFill>
                <a:latin typeface="+mn-lt"/>
                <a:cs typeface="+mn-cs"/>
              </a:rPr>
              <a:t>a AG-372</a:t>
            </a:r>
            <a:r>
              <a:rPr lang="en-US" sz="2000" b="1" i="0" kern="0" dirty="0">
                <a:solidFill>
                  <a:srgbClr val="C00000"/>
                </a:solidFill>
                <a:latin typeface="+mn-lt"/>
                <a:cs typeface="+mn-cs"/>
              </a:rPr>
              <a:t>)</a:t>
            </a:r>
          </a:p>
          <a:p>
            <a:pPr marL="285750" indent="-285750">
              <a:spcBef>
                <a:spcPct val="10000"/>
              </a:spcBef>
              <a:buFont typeface="Arial" pitchFamily="34" charset="0"/>
              <a:buChar char="•"/>
              <a:defRPr/>
            </a:pPr>
            <a:endParaRPr lang="en-US" sz="2000" b="1" i="0" kern="0" dirty="0">
              <a:solidFill>
                <a:srgbClr val="C00000"/>
              </a:solidFill>
              <a:latin typeface="+mn-lt"/>
              <a:cs typeface="+mn-cs"/>
            </a:endParaRPr>
          </a:p>
          <a:p>
            <a:pPr marL="285750" indent="-285750">
              <a:spcBef>
                <a:spcPct val="10000"/>
              </a:spcBef>
              <a:buFont typeface="Arial" pitchFamily="34" charset="0"/>
              <a:buChar char="•"/>
              <a:defRPr/>
            </a:pPr>
            <a:r>
              <a:rPr lang="cs-CZ" sz="2000" b="1" kern="0" dirty="0" smtClean="0">
                <a:solidFill>
                  <a:srgbClr val="C00000"/>
                </a:solidFill>
              </a:rPr>
              <a:t>z</a:t>
            </a:r>
            <a:r>
              <a:rPr lang="cs-CZ" sz="2000" b="1" i="0" kern="0" dirty="0" smtClean="0">
                <a:solidFill>
                  <a:srgbClr val="C00000"/>
                </a:solidFill>
                <a:latin typeface="+mn-lt"/>
                <a:cs typeface="+mn-cs"/>
              </a:rPr>
              <a:t>drojem signálu je satelit</a:t>
            </a:r>
            <a:endParaRPr lang="en-US" sz="2000" b="1" i="0" kern="0" dirty="0">
              <a:solidFill>
                <a:srgbClr val="C00000"/>
              </a:solidFill>
              <a:latin typeface="+mn-lt"/>
              <a:cs typeface="+mn-cs"/>
            </a:endParaRPr>
          </a:p>
          <a:p>
            <a:pPr marL="285750" indent="-285750">
              <a:spcBef>
                <a:spcPct val="10000"/>
              </a:spcBef>
              <a:defRPr/>
            </a:pPr>
            <a:endParaRPr lang="en-US" sz="2000" b="1" i="0" kern="0" dirty="0">
              <a:solidFill>
                <a:srgbClr val="C00000"/>
              </a:solidFill>
              <a:latin typeface="+mn-lt"/>
              <a:cs typeface="+mn-cs"/>
            </a:endParaRPr>
          </a:p>
          <a:p>
            <a:pPr marL="285750" indent="-285750">
              <a:spcBef>
                <a:spcPct val="10000"/>
              </a:spcBef>
              <a:buFont typeface="Arial" pitchFamily="34" charset="0"/>
              <a:buChar char="•"/>
              <a:defRPr/>
            </a:pPr>
            <a:r>
              <a:rPr lang="cs-CZ" sz="2000" b="1" kern="0" dirty="0" smtClean="0">
                <a:solidFill>
                  <a:srgbClr val="C00000"/>
                </a:solidFill>
              </a:rPr>
              <a:t>r</a:t>
            </a:r>
            <a:r>
              <a:rPr lang="cs-CZ" sz="2000" b="1" i="0" kern="0" dirty="0" smtClean="0">
                <a:solidFill>
                  <a:srgbClr val="C00000"/>
                </a:solidFill>
                <a:latin typeface="+mn-lt"/>
                <a:cs typeface="+mn-cs"/>
              </a:rPr>
              <a:t>oční subskripce</a:t>
            </a:r>
            <a:endParaRPr lang="en-US" sz="2000" b="1" i="0" kern="0" dirty="0">
              <a:solidFill>
                <a:srgbClr val="C0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950912" y="274638"/>
            <a:ext cx="8229600" cy="1143000"/>
          </a:xfrm>
        </p:spPr>
        <p:txBody>
          <a:bodyPr>
            <a:noAutofit/>
          </a:bodyPr>
          <a:lstStyle/>
          <a:p>
            <a:r>
              <a:rPr lang="cs-CZ" sz="2800" b="1" u="sng" noProof="1" smtClean="0">
                <a:solidFill>
                  <a:srgbClr val="C00000"/>
                </a:solidFill>
              </a:rPr>
              <a:t>Společnost Leading Farmers CZ provádí dlouhodobě rozsáhlé testování přesnosti korekčních signálů </a:t>
            </a:r>
            <a:br>
              <a:rPr lang="cs-CZ" sz="2800" b="1" u="sng" noProof="1" smtClean="0">
                <a:solidFill>
                  <a:srgbClr val="C00000"/>
                </a:solidFill>
              </a:rPr>
            </a:br>
            <a:r>
              <a:rPr lang="cs-CZ" sz="2800" b="1" u="sng" noProof="1" smtClean="0">
                <a:solidFill>
                  <a:srgbClr val="C00000"/>
                </a:solidFill>
              </a:rPr>
              <a:t>v laboratorních i polních podmínkách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933947"/>
            <a:ext cx="3529575" cy="2647181"/>
          </a:xfrm>
          <a:prstGeom prst="rect">
            <a:avLst/>
          </a:prstGeom>
          <a:noFill/>
          <a:ln w="3175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15208" y="4149080"/>
            <a:ext cx="3356992" cy="2517744"/>
          </a:xfrm>
          <a:prstGeom prst="rect">
            <a:avLst/>
          </a:prstGeom>
          <a:noFill/>
          <a:ln w="3175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5124" name="Picture 4" descr="E:\Images\201302\201302A0\1602201310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7" y="1628800"/>
            <a:ext cx="3576396" cy="2682297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7"/>
          <p:cNvSpPr>
            <a:spLocks noGrp="1"/>
          </p:cNvSpPr>
          <p:nvPr>
            <p:ph type="ctrTitle"/>
          </p:nvPr>
        </p:nvSpPr>
        <p:spPr>
          <a:xfrm>
            <a:off x="0" y="-357188"/>
            <a:ext cx="9144000" cy="1470026"/>
          </a:xfrm>
        </p:spPr>
        <p:txBody>
          <a:bodyPr/>
          <a:lstStyle/>
          <a:p>
            <a:pPr eaLnBrk="1" hangingPunct="1"/>
            <a:r>
              <a:rPr lang="cs-CZ" sz="2800" b="1" u="sng" dirty="0" smtClean="0">
                <a:solidFill>
                  <a:srgbClr val="C00000"/>
                </a:solidFill>
              </a:rPr>
              <a:t>Porovnání vlivu vnitřního rušení přijímače na určení pozice</a:t>
            </a:r>
            <a:endParaRPr lang="cs-CZ" sz="2800" b="1" u="sng" noProof="1" smtClean="0">
              <a:solidFill>
                <a:srgbClr val="C00000"/>
              </a:solidFill>
            </a:endParaRPr>
          </a:p>
        </p:txBody>
      </p:sp>
      <p:sp>
        <p:nvSpPr>
          <p:cNvPr id="14339" name="Podnadpis 8"/>
          <p:cNvSpPr>
            <a:spLocks noGrp="1"/>
          </p:cNvSpPr>
          <p:nvPr>
            <p:ph type="subTitle" idx="1"/>
          </p:nvPr>
        </p:nvSpPr>
        <p:spPr>
          <a:xfrm>
            <a:off x="0" y="714375"/>
            <a:ext cx="9144000" cy="1752600"/>
          </a:xfrm>
        </p:spPr>
        <p:txBody>
          <a:bodyPr/>
          <a:lstStyle/>
          <a:p>
            <a:pPr eaLnBrk="1" hangingPunct="1"/>
            <a:r>
              <a:rPr lang="cs-CZ" sz="1800" b="1" noProof="1" smtClean="0">
                <a:solidFill>
                  <a:srgbClr val="C00000"/>
                </a:solidFill>
              </a:rPr>
              <a:t>Souběžné stacionární měření GPS pozice </a:t>
            </a:r>
            <a:r>
              <a:rPr lang="cs-CZ" sz="1800" b="1" u="sng" noProof="1" smtClean="0">
                <a:solidFill>
                  <a:srgbClr val="C00000"/>
                </a:solidFill>
              </a:rPr>
              <a:t>po dobu 15 min</a:t>
            </a:r>
            <a:r>
              <a:rPr lang="cs-CZ" sz="1800" b="1" noProof="1" smtClean="0">
                <a:solidFill>
                  <a:srgbClr val="C00000"/>
                </a:solidFill>
              </a:rPr>
              <a:t>., GPS přijímače CFX-750, společná anténa, korekce EGNOS, datum 18.10.2011, počet slun. skvrn 160, frekvence záznamu pozic    1x za 5 s, místo měření – okres Trutnov. Měřítka pod grafy znázorňují vzdálenost 50 cm.</a:t>
            </a:r>
          </a:p>
        </p:txBody>
      </p:sp>
      <p:sp>
        <p:nvSpPr>
          <p:cNvPr id="14340" name="TextovéPole 15"/>
          <p:cNvSpPr txBox="1">
            <a:spLocks noChangeArrowheads="1"/>
          </p:cNvSpPr>
          <p:nvPr/>
        </p:nvSpPr>
        <p:spPr bwMode="auto">
          <a:xfrm>
            <a:off x="5062538" y="1701800"/>
            <a:ext cx="3952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 u="sng" noProof="1">
                <a:solidFill>
                  <a:srgbClr val="C00000"/>
                </a:solidFill>
                <a:latin typeface="Calibri" pitchFamily="34" charset="0"/>
              </a:rPr>
              <a:t>PŘIJÍMAČ 2</a:t>
            </a:r>
          </a:p>
          <a:p>
            <a:r>
              <a:rPr lang="cs-CZ" b="1" noProof="1">
                <a:solidFill>
                  <a:srgbClr val="C00000"/>
                </a:solidFill>
                <a:latin typeface="Calibri" pitchFamily="34" charset="0"/>
              </a:rPr>
              <a:t>směrodat. odchylka (2 sigma) = 27,5cm</a:t>
            </a:r>
          </a:p>
        </p:txBody>
      </p:sp>
      <p:sp>
        <p:nvSpPr>
          <p:cNvPr id="14341" name="TextovéPole 16"/>
          <p:cNvSpPr txBox="1">
            <a:spLocks noChangeArrowheads="1"/>
          </p:cNvSpPr>
          <p:nvPr/>
        </p:nvSpPr>
        <p:spPr bwMode="auto">
          <a:xfrm>
            <a:off x="190500" y="1700213"/>
            <a:ext cx="3952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 u="sng" noProof="1">
                <a:solidFill>
                  <a:srgbClr val="C00000"/>
                </a:solidFill>
                <a:latin typeface="Calibri" pitchFamily="34" charset="0"/>
              </a:rPr>
              <a:t>PŘIJÍMAČ 1</a:t>
            </a:r>
          </a:p>
          <a:p>
            <a:r>
              <a:rPr lang="cs-CZ" b="1" noProof="1">
                <a:solidFill>
                  <a:srgbClr val="C00000"/>
                </a:solidFill>
                <a:latin typeface="Calibri" pitchFamily="34" charset="0"/>
              </a:rPr>
              <a:t>směrodat. odchylka (2 sigma) = 28,4 cm</a:t>
            </a:r>
          </a:p>
        </p:txBody>
      </p:sp>
      <p:pic>
        <p:nvPicPr>
          <p:cNvPr id="1434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3813" y="6215063"/>
            <a:ext cx="13049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2"/>
          <p:cNvPicPr>
            <a:picLocks noChangeAspect="1" noChangeArrowheads="1"/>
          </p:cNvPicPr>
          <p:nvPr/>
        </p:nvPicPr>
        <p:blipFill>
          <a:blip r:embed="rId3" cstate="print"/>
          <a:srcRect t="9227" r="22736" b="7382"/>
          <a:stretch>
            <a:fillRect/>
          </a:stretch>
        </p:blipFill>
        <p:spPr bwMode="auto">
          <a:xfrm>
            <a:off x="179388" y="2420938"/>
            <a:ext cx="4284662" cy="369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4"/>
          <p:cNvPicPr>
            <a:picLocks noChangeAspect="1" noChangeArrowheads="1"/>
          </p:cNvPicPr>
          <p:nvPr/>
        </p:nvPicPr>
        <p:blipFill>
          <a:blip r:embed="rId4" cstate="print"/>
          <a:srcRect t="9227" r="22736" b="7382"/>
          <a:stretch>
            <a:fillRect/>
          </a:stretch>
        </p:blipFill>
        <p:spPr bwMode="auto">
          <a:xfrm>
            <a:off x="4722813" y="2420938"/>
            <a:ext cx="4241800" cy="366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7"/>
          <p:cNvSpPr>
            <a:spLocks noGrp="1"/>
          </p:cNvSpPr>
          <p:nvPr>
            <p:ph type="ctrTitle"/>
          </p:nvPr>
        </p:nvSpPr>
        <p:spPr>
          <a:xfrm>
            <a:off x="0" y="-357188"/>
            <a:ext cx="9144000" cy="1470026"/>
          </a:xfrm>
        </p:spPr>
        <p:txBody>
          <a:bodyPr/>
          <a:lstStyle/>
          <a:p>
            <a:pPr eaLnBrk="1" hangingPunct="1"/>
            <a:r>
              <a:rPr lang="cs-CZ" sz="2800" b="1" u="sng" smtClean="0">
                <a:solidFill>
                  <a:srgbClr val="C00000"/>
                </a:solidFill>
              </a:rPr>
              <a:t>Porovnání přesnosti korekcí </a:t>
            </a:r>
            <a:r>
              <a:rPr lang="cs-CZ" sz="2800" b="1" u="sng" noProof="1" smtClean="0">
                <a:solidFill>
                  <a:srgbClr val="C00000"/>
                </a:solidFill>
              </a:rPr>
              <a:t>EGNOS s autonomním GPS</a:t>
            </a:r>
          </a:p>
        </p:txBody>
      </p:sp>
      <p:sp>
        <p:nvSpPr>
          <p:cNvPr id="11267" name="Podnadpis 8"/>
          <p:cNvSpPr>
            <a:spLocks noGrp="1"/>
          </p:cNvSpPr>
          <p:nvPr>
            <p:ph type="subTitle" idx="1"/>
          </p:nvPr>
        </p:nvSpPr>
        <p:spPr>
          <a:xfrm>
            <a:off x="0" y="714375"/>
            <a:ext cx="9144000" cy="1752600"/>
          </a:xfrm>
        </p:spPr>
        <p:txBody>
          <a:bodyPr/>
          <a:lstStyle/>
          <a:p>
            <a:pPr eaLnBrk="1" hangingPunct="1"/>
            <a:r>
              <a:rPr lang="cs-CZ" sz="1800" b="1" noProof="1" smtClean="0">
                <a:solidFill>
                  <a:srgbClr val="C00000"/>
                </a:solidFill>
              </a:rPr>
              <a:t>Souběžné stacionární měření GPS pozice </a:t>
            </a:r>
            <a:r>
              <a:rPr lang="cs-CZ" sz="1800" b="1" u="sng" noProof="1" smtClean="0">
                <a:solidFill>
                  <a:srgbClr val="C00000"/>
                </a:solidFill>
              </a:rPr>
              <a:t>po dobu 15 min</a:t>
            </a:r>
            <a:r>
              <a:rPr lang="cs-CZ" sz="1800" b="1" noProof="1" smtClean="0">
                <a:solidFill>
                  <a:srgbClr val="C00000"/>
                </a:solidFill>
              </a:rPr>
              <a:t>., GPS přijímače CFX-750, společná anténa, datum 21.10.2011, frekvence záznamu pozic 1x za 5 až 10 s, místo měření – okres Trutnov. Měřítka pod grafy znázorňují vzdálenost 0,5 m.</a:t>
            </a:r>
          </a:p>
        </p:txBody>
      </p:sp>
      <p:sp>
        <p:nvSpPr>
          <p:cNvPr id="11268" name="TextovéPole 15"/>
          <p:cNvSpPr txBox="1">
            <a:spLocks noChangeArrowheads="1"/>
          </p:cNvSpPr>
          <p:nvPr/>
        </p:nvSpPr>
        <p:spPr bwMode="auto">
          <a:xfrm>
            <a:off x="4643438" y="1700213"/>
            <a:ext cx="41814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 u="sng" noProof="1">
                <a:solidFill>
                  <a:srgbClr val="003296"/>
                </a:solidFill>
                <a:latin typeface="Calibri" pitchFamily="34" charset="0"/>
              </a:rPr>
              <a:t>AUTONOMNÍ GPS SIGNÁL (=BEZ KOREKCÍ)</a:t>
            </a:r>
          </a:p>
          <a:p>
            <a:r>
              <a:rPr lang="cs-CZ" b="1" noProof="1">
                <a:solidFill>
                  <a:srgbClr val="003296"/>
                </a:solidFill>
                <a:latin typeface="Calibri" pitchFamily="34" charset="0"/>
              </a:rPr>
              <a:t>směrodat. odchylka (2 sigma) = 24 cm</a:t>
            </a:r>
          </a:p>
        </p:txBody>
      </p:sp>
      <p:sp>
        <p:nvSpPr>
          <p:cNvPr id="11269" name="TextovéPole 16"/>
          <p:cNvSpPr txBox="1">
            <a:spLocks noChangeArrowheads="1"/>
          </p:cNvSpPr>
          <p:nvPr/>
        </p:nvSpPr>
        <p:spPr bwMode="auto">
          <a:xfrm>
            <a:off x="190500" y="1700213"/>
            <a:ext cx="37766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 u="sng" noProof="1">
                <a:solidFill>
                  <a:srgbClr val="C00000"/>
                </a:solidFill>
                <a:latin typeface="Calibri" pitchFamily="34" charset="0"/>
              </a:rPr>
              <a:t>EGNOS</a:t>
            </a:r>
          </a:p>
          <a:p>
            <a:r>
              <a:rPr lang="cs-CZ" b="1" noProof="1">
                <a:solidFill>
                  <a:srgbClr val="C00000"/>
                </a:solidFill>
                <a:latin typeface="Calibri" pitchFamily="34" charset="0"/>
              </a:rPr>
              <a:t>směrodat. odchylka (2 sigma) = 17 cm</a:t>
            </a:r>
          </a:p>
        </p:txBody>
      </p:sp>
      <p:pic>
        <p:nvPicPr>
          <p:cNvPr id="1127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3813" y="6215063"/>
            <a:ext cx="13049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5"/>
          <p:cNvPicPr>
            <a:picLocks noChangeAspect="1" noChangeArrowheads="1"/>
          </p:cNvPicPr>
          <p:nvPr/>
        </p:nvPicPr>
        <p:blipFill>
          <a:blip r:embed="rId3" cstate="print"/>
          <a:srcRect l="887" t="9227" r="22736" b="7751"/>
          <a:stretch>
            <a:fillRect/>
          </a:stretch>
        </p:blipFill>
        <p:spPr bwMode="auto">
          <a:xfrm>
            <a:off x="146050" y="2420938"/>
            <a:ext cx="4289425" cy="373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6"/>
          <p:cNvPicPr>
            <a:picLocks noChangeAspect="1" noChangeArrowheads="1"/>
          </p:cNvPicPr>
          <p:nvPr/>
        </p:nvPicPr>
        <p:blipFill>
          <a:blip r:embed="rId4" cstate="print"/>
          <a:srcRect l="887" t="9227" r="22736" b="7751"/>
          <a:stretch>
            <a:fillRect/>
          </a:stretch>
        </p:blipFill>
        <p:spPr bwMode="auto">
          <a:xfrm>
            <a:off x="4657725" y="2411413"/>
            <a:ext cx="4306888" cy="374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7"/>
          <p:cNvSpPr>
            <a:spLocks noGrp="1"/>
          </p:cNvSpPr>
          <p:nvPr>
            <p:ph type="ctrTitle"/>
          </p:nvPr>
        </p:nvSpPr>
        <p:spPr>
          <a:xfrm>
            <a:off x="0" y="-357188"/>
            <a:ext cx="9144000" cy="1470026"/>
          </a:xfrm>
        </p:spPr>
        <p:txBody>
          <a:bodyPr/>
          <a:lstStyle/>
          <a:p>
            <a:pPr eaLnBrk="1" hangingPunct="1"/>
            <a:r>
              <a:rPr lang="cs-CZ" sz="2800" b="1" u="sng" smtClean="0">
                <a:solidFill>
                  <a:srgbClr val="C00000"/>
                </a:solidFill>
              </a:rPr>
              <a:t>Porovnání přesnosti korekcí </a:t>
            </a:r>
            <a:r>
              <a:rPr lang="cs-CZ" sz="2800" b="1" u="sng" noProof="1" smtClean="0">
                <a:solidFill>
                  <a:srgbClr val="C00000"/>
                </a:solidFill>
              </a:rPr>
              <a:t>EGNOS s autonomním GPS</a:t>
            </a:r>
          </a:p>
        </p:txBody>
      </p:sp>
      <p:sp>
        <p:nvSpPr>
          <p:cNvPr id="12291" name="Podnadpis 8"/>
          <p:cNvSpPr>
            <a:spLocks noGrp="1"/>
          </p:cNvSpPr>
          <p:nvPr>
            <p:ph type="subTitle" idx="1"/>
          </p:nvPr>
        </p:nvSpPr>
        <p:spPr>
          <a:xfrm>
            <a:off x="0" y="714375"/>
            <a:ext cx="9144000" cy="1752600"/>
          </a:xfrm>
        </p:spPr>
        <p:txBody>
          <a:bodyPr/>
          <a:lstStyle/>
          <a:p>
            <a:pPr eaLnBrk="1" hangingPunct="1"/>
            <a:r>
              <a:rPr lang="cs-CZ" sz="1800" b="1" noProof="1" smtClean="0">
                <a:solidFill>
                  <a:srgbClr val="C00000"/>
                </a:solidFill>
              </a:rPr>
              <a:t>Souběžné stacionární měření GPS pozice </a:t>
            </a:r>
            <a:r>
              <a:rPr lang="cs-CZ" sz="1800" b="1" u="sng" noProof="1" smtClean="0">
                <a:solidFill>
                  <a:srgbClr val="C00000"/>
                </a:solidFill>
              </a:rPr>
              <a:t>po dobu 8 hod</a:t>
            </a:r>
            <a:r>
              <a:rPr lang="cs-CZ" sz="1800" b="1" noProof="1" smtClean="0">
                <a:solidFill>
                  <a:srgbClr val="C00000"/>
                </a:solidFill>
              </a:rPr>
              <a:t>., GPS přijímače CFX-750, společná anténa, datum 22.10.2011, frekvence záznamu pozic 1x za 10 s, místo měření – okres Trutnov.                       Měřítka pod grafy znázorňují vzdálenost 2 m.</a:t>
            </a:r>
          </a:p>
        </p:txBody>
      </p:sp>
      <p:sp>
        <p:nvSpPr>
          <p:cNvPr id="12292" name="TextovéPole 15"/>
          <p:cNvSpPr txBox="1">
            <a:spLocks noChangeArrowheads="1"/>
          </p:cNvSpPr>
          <p:nvPr/>
        </p:nvSpPr>
        <p:spPr bwMode="auto">
          <a:xfrm>
            <a:off x="4643438" y="1700213"/>
            <a:ext cx="41814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 u="sng" noProof="1">
                <a:solidFill>
                  <a:srgbClr val="003296"/>
                </a:solidFill>
                <a:latin typeface="Calibri" pitchFamily="34" charset="0"/>
              </a:rPr>
              <a:t>AUTONOMNÍ GPS SIGNÁL (=BEZ KOREKCÍ)</a:t>
            </a:r>
          </a:p>
          <a:p>
            <a:r>
              <a:rPr lang="cs-CZ" b="1" noProof="1">
                <a:solidFill>
                  <a:srgbClr val="003296"/>
                </a:solidFill>
                <a:latin typeface="Calibri" pitchFamily="34" charset="0"/>
              </a:rPr>
              <a:t>směrodat. odchylka (2 sigma) = 78 cm</a:t>
            </a:r>
          </a:p>
        </p:txBody>
      </p:sp>
      <p:sp>
        <p:nvSpPr>
          <p:cNvPr id="12293" name="TextovéPole 16"/>
          <p:cNvSpPr txBox="1">
            <a:spLocks noChangeArrowheads="1"/>
          </p:cNvSpPr>
          <p:nvPr/>
        </p:nvSpPr>
        <p:spPr bwMode="auto">
          <a:xfrm>
            <a:off x="190500" y="1700213"/>
            <a:ext cx="37766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 u="sng" noProof="1">
                <a:solidFill>
                  <a:srgbClr val="C00000"/>
                </a:solidFill>
                <a:latin typeface="Calibri" pitchFamily="34" charset="0"/>
              </a:rPr>
              <a:t>EGNOS</a:t>
            </a:r>
          </a:p>
          <a:p>
            <a:r>
              <a:rPr lang="cs-CZ" b="1" noProof="1">
                <a:solidFill>
                  <a:srgbClr val="C00000"/>
                </a:solidFill>
                <a:latin typeface="Calibri" pitchFamily="34" charset="0"/>
              </a:rPr>
              <a:t>směrodat. odchylka (2 sigma) = 46 cm</a:t>
            </a:r>
          </a:p>
        </p:txBody>
      </p:sp>
      <p:pic>
        <p:nvPicPr>
          <p:cNvPr id="12294" name="Picture 3"/>
          <p:cNvPicPr>
            <a:picLocks noChangeAspect="1" noChangeArrowheads="1"/>
          </p:cNvPicPr>
          <p:nvPr/>
        </p:nvPicPr>
        <p:blipFill>
          <a:blip r:embed="rId2" cstate="print"/>
          <a:srcRect l="294" t="9596" r="22736" b="7382"/>
          <a:stretch>
            <a:fillRect/>
          </a:stretch>
        </p:blipFill>
        <p:spPr bwMode="auto">
          <a:xfrm>
            <a:off x="107950" y="2349500"/>
            <a:ext cx="4589463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4"/>
          <p:cNvPicPr>
            <a:picLocks noChangeAspect="1" noChangeArrowheads="1"/>
          </p:cNvPicPr>
          <p:nvPr/>
        </p:nvPicPr>
        <p:blipFill>
          <a:blip r:embed="rId3" cstate="print"/>
          <a:srcRect l="294" t="9227" r="23032" b="7382"/>
          <a:stretch>
            <a:fillRect/>
          </a:stretch>
        </p:blipFill>
        <p:spPr bwMode="auto">
          <a:xfrm>
            <a:off x="4475163" y="2349500"/>
            <a:ext cx="4551362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3813" y="6215063"/>
            <a:ext cx="13049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ovéPole 8"/>
          <p:cNvSpPr txBox="1"/>
          <p:nvPr/>
        </p:nvSpPr>
        <p:spPr>
          <a:xfrm>
            <a:off x="4171641" y="2771636"/>
            <a:ext cx="90441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b="1" noProof="1" smtClean="0"/>
              <a:t>8</a:t>
            </a:r>
            <a:r>
              <a:rPr lang="en-US" b="1" noProof="1" smtClean="0"/>
              <a:t> hodin</a:t>
            </a:r>
            <a:endParaRPr lang="en-US" b="1" noProof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7"/>
          <p:cNvSpPr>
            <a:spLocks noGrp="1"/>
          </p:cNvSpPr>
          <p:nvPr>
            <p:ph type="ctrTitle"/>
          </p:nvPr>
        </p:nvSpPr>
        <p:spPr>
          <a:xfrm>
            <a:off x="0" y="14758"/>
            <a:ext cx="9144000" cy="1470026"/>
          </a:xfrm>
        </p:spPr>
        <p:txBody>
          <a:bodyPr/>
          <a:lstStyle/>
          <a:p>
            <a:pPr eaLnBrk="1" hangingPunct="1"/>
            <a:r>
              <a:rPr lang="cs-CZ" sz="2800" b="1" u="sng" noProof="1" smtClean="0">
                <a:solidFill>
                  <a:srgbClr val="C00000"/>
                </a:solidFill>
              </a:rPr>
              <a:t>Porovnání přesnosti nových korekcí RangePoint RTX </a:t>
            </a:r>
            <a:br>
              <a:rPr lang="cs-CZ" sz="2800" b="1" u="sng" noProof="1" smtClean="0">
                <a:solidFill>
                  <a:srgbClr val="C00000"/>
                </a:solidFill>
              </a:rPr>
            </a:br>
            <a:r>
              <a:rPr lang="cs-CZ" sz="2800" b="1" u="sng" noProof="1" smtClean="0">
                <a:solidFill>
                  <a:srgbClr val="C00000"/>
                </a:solidFill>
              </a:rPr>
              <a:t>s korekcemi EGNOS</a:t>
            </a:r>
          </a:p>
        </p:txBody>
      </p:sp>
      <p:sp>
        <p:nvSpPr>
          <p:cNvPr id="12291" name="Podnadpis 8"/>
          <p:cNvSpPr>
            <a:spLocks noGrp="1"/>
          </p:cNvSpPr>
          <p:nvPr>
            <p:ph type="subTitle" idx="1"/>
          </p:nvPr>
        </p:nvSpPr>
        <p:spPr>
          <a:xfrm>
            <a:off x="1475656" y="5753472"/>
            <a:ext cx="7668344" cy="1104528"/>
          </a:xfrm>
        </p:spPr>
        <p:txBody>
          <a:bodyPr>
            <a:normAutofit/>
          </a:bodyPr>
          <a:lstStyle/>
          <a:p>
            <a:pPr eaLnBrk="1" hangingPunct="1"/>
            <a:r>
              <a:rPr lang="cs-CZ" sz="1600" b="1" noProof="1" smtClean="0">
                <a:solidFill>
                  <a:srgbClr val="C00000"/>
                </a:solidFill>
              </a:rPr>
              <a:t>Souběžné stacionární měření GPS pozice </a:t>
            </a:r>
            <a:r>
              <a:rPr lang="cs-CZ" sz="1600" b="1" u="sng" noProof="1" smtClean="0">
                <a:solidFill>
                  <a:srgbClr val="C00000"/>
                </a:solidFill>
              </a:rPr>
              <a:t>po dobu 15 min</a:t>
            </a:r>
            <a:r>
              <a:rPr lang="cs-CZ" sz="1600" b="1" noProof="1" smtClean="0">
                <a:solidFill>
                  <a:srgbClr val="C00000"/>
                </a:solidFill>
              </a:rPr>
              <a:t>., začátek měření 12 min. po konvergenci RangePoint, GPS přijímače CFX-750, společná anténa, datum 25.02.2013, frekvence záznamu pozic 1x za 3 s, místo měření – okres Trutnov. Měřítka pod grafy znázorňují vzdálenost 50 cm.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 cstate="print"/>
          <a:srcRect t="5906" r="23031" b="2584"/>
          <a:stretch>
            <a:fillRect/>
          </a:stretch>
        </p:blipFill>
        <p:spPr bwMode="auto">
          <a:xfrm>
            <a:off x="107504" y="1340768"/>
            <a:ext cx="4399887" cy="418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TextovéPole 15"/>
          <p:cNvSpPr txBox="1">
            <a:spLocks noChangeArrowheads="1"/>
          </p:cNvSpPr>
          <p:nvPr/>
        </p:nvSpPr>
        <p:spPr bwMode="auto">
          <a:xfrm>
            <a:off x="219646" y="1486525"/>
            <a:ext cx="340279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 u="sng" noProof="1" smtClean="0">
                <a:solidFill>
                  <a:srgbClr val="00B050"/>
                </a:solidFill>
                <a:latin typeface="Calibri" pitchFamily="34" charset="0"/>
              </a:rPr>
              <a:t>RangePoint RTX</a:t>
            </a:r>
            <a:endParaRPr lang="cs-CZ" b="1" u="sng" noProof="1">
              <a:solidFill>
                <a:srgbClr val="00B050"/>
              </a:solidFill>
              <a:latin typeface="Calibri" pitchFamily="34" charset="0"/>
            </a:endParaRPr>
          </a:p>
          <a:p>
            <a:r>
              <a:rPr lang="cs-CZ" b="1" noProof="1">
                <a:solidFill>
                  <a:srgbClr val="00B050"/>
                </a:solidFill>
                <a:latin typeface="Calibri" pitchFamily="34" charset="0"/>
              </a:rPr>
              <a:t>směrodat. odchylka (2 </a:t>
            </a:r>
            <a:r>
              <a:rPr lang="el-GR" b="1" noProof="1" smtClean="0">
                <a:solidFill>
                  <a:srgbClr val="00B050"/>
                </a:solidFill>
                <a:latin typeface="Calibri" pitchFamily="34" charset="0"/>
              </a:rPr>
              <a:t>σ</a:t>
            </a:r>
            <a:r>
              <a:rPr lang="cs-CZ" b="1" noProof="1" smtClean="0">
                <a:solidFill>
                  <a:srgbClr val="00B050"/>
                </a:solidFill>
                <a:latin typeface="Calibri" pitchFamily="34" charset="0"/>
              </a:rPr>
              <a:t>) </a:t>
            </a:r>
            <a:r>
              <a:rPr lang="cs-CZ" b="1" noProof="1">
                <a:solidFill>
                  <a:srgbClr val="00B050"/>
                </a:solidFill>
                <a:latin typeface="Calibri" pitchFamily="34" charset="0"/>
              </a:rPr>
              <a:t>= </a:t>
            </a:r>
            <a:r>
              <a:rPr lang="cs-CZ" b="1" noProof="1" smtClean="0">
                <a:solidFill>
                  <a:srgbClr val="00B050"/>
                </a:solidFill>
                <a:latin typeface="Calibri" pitchFamily="34" charset="0"/>
              </a:rPr>
              <a:t>3,2 </a:t>
            </a:r>
            <a:r>
              <a:rPr lang="cs-CZ" b="1" noProof="1">
                <a:solidFill>
                  <a:srgbClr val="00B050"/>
                </a:solidFill>
                <a:latin typeface="Calibri" pitchFamily="34" charset="0"/>
              </a:rPr>
              <a:t>cm</a:t>
            </a:r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/>
          <a:srcRect t="5906" r="23327" b="2953"/>
          <a:stretch>
            <a:fillRect/>
          </a:stretch>
        </p:blipFill>
        <p:spPr bwMode="auto">
          <a:xfrm>
            <a:off x="4644008" y="1340768"/>
            <a:ext cx="4400995" cy="4185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TextovéPole 16"/>
          <p:cNvSpPr txBox="1">
            <a:spLocks noChangeArrowheads="1"/>
          </p:cNvSpPr>
          <p:nvPr/>
        </p:nvSpPr>
        <p:spPr bwMode="auto">
          <a:xfrm>
            <a:off x="4755777" y="1539702"/>
            <a:ext cx="351981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 u="sng" noProof="1">
                <a:solidFill>
                  <a:srgbClr val="FF0000"/>
                </a:solidFill>
                <a:latin typeface="Calibri" pitchFamily="34" charset="0"/>
              </a:rPr>
              <a:t>EGNOS</a:t>
            </a:r>
          </a:p>
          <a:p>
            <a:r>
              <a:rPr lang="cs-CZ" b="1" noProof="1">
                <a:solidFill>
                  <a:srgbClr val="FF0000"/>
                </a:solidFill>
                <a:latin typeface="Calibri" pitchFamily="34" charset="0"/>
              </a:rPr>
              <a:t>směrodat. odchylka (2 </a:t>
            </a:r>
            <a:r>
              <a:rPr lang="el-GR" b="1" noProof="1" smtClean="0">
                <a:solidFill>
                  <a:srgbClr val="FF0000"/>
                </a:solidFill>
                <a:latin typeface="Calibri" pitchFamily="34" charset="0"/>
              </a:rPr>
              <a:t>σ</a:t>
            </a:r>
            <a:r>
              <a:rPr lang="cs-CZ" b="1" noProof="1" smtClean="0">
                <a:solidFill>
                  <a:srgbClr val="FF0000"/>
                </a:solidFill>
                <a:latin typeface="Calibri" pitchFamily="34" charset="0"/>
              </a:rPr>
              <a:t>) </a:t>
            </a:r>
            <a:r>
              <a:rPr lang="cs-CZ" b="1" noProof="1">
                <a:solidFill>
                  <a:srgbClr val="FF0000"/>
                </a:solidFill>
                <a:latin typeface="Calibri" pitchFamily="34" charset="0"/>
              </a:rPr>
              <a:t>= </a:t>
            </a:r>
            <a:r>
              <a:rPr lang="cs-CZ" b="1" noProof="1" smtClean="0">
                <a:solidFill>
                  <a:srgbClr val="FF0000"/>
                </a:solidFill>
                <a:latin typeface="Calibri" pitchFamily="34" charset="0"/>
              </a:rPr>
              <a:t>19,7 </a:t>
            </a:r>
            <a:r>
              <a:rPr lang="cs-CZ" b="1" noProof="1">
                <a:solidFill>
                  <a:srgbClr val="FF0000"/>
                </a:solidFill>
                <a:latin typeface="Calibri" pitchFamily="34" charset="0"/>
              </a:rPr>
              <a:t>cm</a:t>
            </a:r>
          </a:p>
        </p:txBody>
      </p:sp>
      <p:sp>
        <p:nvSpPr>
          <p:cNvPr id="13" name="Explosion 1 3"/>
          <p:cNvSpPr>
            <a:spLocks noChangeArrowheads="1"/>
          </p:cNvSpPr>
          <p:nvPr/>
        </p:nvSpPr>
        <p:spPr bwMode="auto">
          <a:xfrm>
            <a:off x="179512" y="4725144"/>
            <a:ext cx="1439962" cy="720750"/>
          </a:xfrm>
          <a:prstGeom prst="irregularSeal1">
            <a:avLst/>
          </a:prstGeom>
          <a:solidFill>
            <a:srgbClr val="FFFF00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 eaLnBrk="0" hangingPunct="0"/>
            <a:r>
              <a:rPr lang="en-US" dirty="0"/>
              <a:t>New</a:t>
            </a:r>
            <a:r>
              <a:rPr lang="en-US" dirty="0" smtClean="0"/>
              <a:t>!!</a:t>
            </a:r>
            <a:endParaRPr lang="en-US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4033783" y="2483604"/>
            <a:ext cx="104227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b="1" dirty="0" smtClean="0"/>
              <a:t>15 minut</a:t>
            </a: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7"/>
          <p:cNvSpPr>
            <a:spLocks noGrp="1"/>
          </p:cNvSpPr>
          <p:nvPr>
            <p:ph type="ctrTitle"/>
          </p:nvPr>
        </p:nvSpPr>
        <p:spPr>
          <a:xfrm>
            <a:off x="0" y="14758"/>
            <a:ext cx="9144000" cy="1470026"/>
          </a:xfrm>
        </p:spPr>
        <p:txBody>
          <a:bodyPr/>
          <a:lstStyle/>
          <a:p>
            <a:pPr eaLnBrk="1" hangingPunct="1"/>
            <a:r>
              <a:rPr lang="cs-CZ" sz="2800" b="1" u="sng" noProof="1" smtClean="0">
                <a:solidFill>
                  <a:srgbClr val="C00000"/>
                </a:solidFill>
              </a:rPr>
              <a:t>Porovnání přesnosti nových korekcí RangePoint RTX </a:t>
            </a:r>
            <a:br>
              <a:rPr lang="cs-CZ" sz="2800" b="1" u="sng" noProof="1" smtClean="0">
                <a:solidFill>
                  <a:srgbClr val="C00000"/>
                </a:solidFill>
              </a:rPr>
            </a:br>
            <a:r>
              <a:rPr lang="cs-CZ" sz="2800" b="1" u="sng" noProof="1" smtClean="0">
                <a:solidFill>
                  <a:srgbClr val="C00000"/>
                </a:solidFill>
              </a:rPr>
              <a:t>s korekcemi EGNOS – pokrač.</a:t>
            </a:r>
          </a:p>
        </p:txBody>
      </p:sp>
      <p:sp>
        <p:nvSpPr>
          <p:cNvPr id="12291" name="Podnadpis 8"/>
          <p:cNvSpPr>
            <a:spLocks noGrp="1"/>
          </p:cNvSpPr>
          <p:nvPr>
            <p:ph type="subTitle" idx="1"/>
          </p:nvPr>
        </p:nvSpPr>
        <p:spPr>
          <a:xfrm>
            <a:off x="1475656" y="5753472"/>
            <a:ext cx="7668344" cy="1104528"/>
          </a:xfrm>
        </p:spPr>
        <p:txBody>
          <a:bodyPr>
            <a:normAutofit/>
          </a:bodyPr>
          <a:lstStyle/>
          <a:p>
            <a:pPr eaLnBrk="1" hangingPunct="1"/>
            <a:r>
              <a:rPr lang="cs-CZ" sz="1600" b="1" noProof="1" smtClean="0">
                <a:solidFill>
                  <a:srgbClr val="C00000"/>
                </a:solidFill>
              </a:rPr>
              <a:t>Souběžné stacionární měření GPS pozice </a:t>
            </a:r>
            <a:r>
              <a:rPr lang="cs-CZ" sz="1600" b="1" u="sng" noProof="1" smtClean="0">
                <a:solidFill>
                  <a:srgbClr val="C00000"/>
                </a:solidFill>
              </a:rPr>
              <a:t>po dobu 15 min</a:t>
            </a:r>
            <a:r>
              <a:rPr lang="cs-CZ" sz="1600" b="1" noProof="1" smtClean="0">
                <a:solidFill>
                  <a:srgbClr val="C00000"/>
                </a:solidFill>
              </a:rPr>
              <a:t>., začátek měření 12 min. po konvergenci RangePoint, GPS přijímače CFX-750, společná anténa, datum 25.02.2013, frekvence záznamu pozic 1x za 3 s, místo měření – okres Trutnov. Měřítka pod grafy znázorňují vzdálenost 50 cm.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t="3691" r="23031" b="2584"/>
          <a:stretch>
            <a:fillRect/>
          </a:stretch>
        </p:blipFill>
        <p:spPr bwMode="auto">
          <a:xfrm>
            <a:off x="2483768" y="1268761"/>
            <a:ext cx="4608512" cy="4489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ovéPole 9"/>
          <p:cNvSpPr txBox="1"/>
          <p:nvPr/>
        </p:nvSpPr>
        <p:spPr>
          <a:xfrm>
            <a:off x="1403648" y="4293096"/>
            <a:ext cx="169533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noProof="1" smtClean="0">
                <a:solidFill>
                  <a:srgbClr val="00B050"/>
                </a:solidFill>
              </a:rPr>
              <a:t>RangePoint RTX</a:t>
            </a:r>
            <a:endParaRPr lang="en-US" b="1" noProof="1">
              <a:solidFill>
                <a:srgbClr val="00B050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1979712" y="2060848"/>
            <a:ext cx="85773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EGNOS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6012160" y="2348880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EGNOS: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2</a:t>
            </a:r>
            <a:r>
              <a:rPr lang="el-GR" b="1" dirty="0" smtClean="0">
                <a:solidFill>
                  <a:srgbClr val="FF0000"/>
                </a:solidFill>
              </a:rPr>
              <a:t>σ</a:t>
            </a:r>
            <a:r>
              <a:rPr lang="cs-CZ" b="1" dirty="0" smtClean="0">
                <a:solidFill>
                  <a:srgbClr val="FF0000"/>
                </a:solidFill>
              </a:rPr>
              <a:t> = 19,7 cm </a:t>
            </a: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4716016" y="5157192"/>
            <a:ext cx="1800200" cy="646331"/>
          </a:xfrm>
          <a:prstGeom prst="rect">
            <a:avLst/>
          </a:prstGeom>
          <a:solidFill>
            <a:srgbClr val="FFFFFF">
              <a:alpha val="87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b="1" noProof="1" smtClean="0">
                <a:solidFill>
                  <a:srgbClr val="00B050"/>
                </a:solidFill>
              </a:rPr>
              <a:t>RangePoint RTX</a:t>
            </a:r>
            <a:r>
              <a:rPr lang="cs-CZ" b="1" dirty="0" smtClean="0">
                <a:solidFill>
                  <a:srgbClr val="00B02A"/>
                </a:solidFill>
              </a:rPr>
              <a:t>:</a:t>
            </a:r>
          </a:p>
          <a:p>
            <a:r>
              <a:rPr lang="cs-CZ" b="1" dirty="0" smtClean="0">
                <a:solidFill>
                  <a:srgbClr val="00B02A"/>
                </a:solidFill>
              </a:rPr>
              <a:t>2</a:t>
            </a:r>
            <a:r>
              <a:rPr lang="el-GR" b="1" dirty="0" smtClean="0">
                <a:solidFill>
                  <a:srgbClr val="00B02A"/>
                </a:solidFill>
              </a:rPr>
              <a:t>σ</a:t>
            </a:r>
            <a:r>
              <a:rPr lang="cs-CZ" b="1" dirty="0" smtClean="0">
                <a:solidFill>
                  <a:srgbClr val="00B02A"/>
                </a:solidFill>
              </a:rPr>
              <a:t> = 3,2 cm 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6876256" y="1619508"/>
            <a:ext cx="104227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b="1" dirty="0" smtClean="0"/>
              <a:t>15 minut</a:t>
            </a:r>
            <a:endParaRPr lang="cs-CZ" b="1" dirty="0"/>
          </a:p>
        </p:txBody>
      </p:sp>
      <p:cxnSp>
        <p:nvCxnSpPr>
          <p:cNvPr id="16" name="Přímá spojovací šipka 15"/>
          <p:cNvCxnSpPr>
            <a:stCxn id="11" idx="3"/>
          </p:cNvCxnSpPr>
          <p:nvPr/>
        </p:nvCxnSpPr>
        <p:spPr>
          <a:xfrm>
            <a:off x="2837447" y="2245514"/>
            <a:ext cx="1590537" cy="463406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Čtyřcípá hvězda 24"/>
          <p:cNvSpPr/>
          <p:nvPr/>
        </p:nvSpPr>
        <p:spPr>
          <a:xfrm>
            <a:off x="4735066" y="4653136"/>
            <a:ext cx="288032" cy="288032"/>
          </a:xfrm>
          <a:prstGeom prst="star4">
            <a:avLst/>
          </a:prstGeom>
          <a:solidFill>
            <a:schemeClr val="accent6">
              <a:lumMod val="75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0" name="Přímá spojovací šipka 19"/>
          <p:cNvCxnSpPr>
            <a:stCxn id="10" idx="3"/>
          </p:cNvCxnSpPr>
          <p:nvPr/>
        </p:nvCxnSpPr>
        <p:spPr>
          <a:xfrm>
            <a:off x="3098984" y="4477762"/>
            <a:ext cx="1040968" cy="607422"/>
          </a:xfrm>
          <a:prstGeom prst="straightConnector1">
            <a:avLst/>
          </a:prstGeom>
          <a:ln w="349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/>
          <p:cNvSpPr txBox="1"/>
          <p:nvPr/>
        </p:nvSpPr>
        <p:spPr>
          <a:xfrm>
            <a:off x="6948264" y="4005064"/>
            <a:ext cx="1728192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skutečná pozice GPS antény</a:t>
            </a:r>
            <a:endParaRPr lang="cs-CZ" b="1" dirty="0">
              <a:ln>
                <a:solidFill>
                  <a:schemeClr val="tx1"/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27" name="Přímá spojovací šipka 26"/>
          <p:cNvCxnSpPr>
            <a:stCxn id="26" idx="1"/>
            <a:endCxn id="25" idx="3"/>
          </p:cNvCxnSpPr>
          <p:nvPr/>
        </p:nvCxnSpPr>
        <p:spPr>
          <a:xfrm flipH="1">
            <a:off x="5023098" y="4328230"/>
            <a:ext cx="1925166" cy="468922"/>
          </a:xfrm>
          <a:prstGeom prst="straightConnector1">
            <a:avLst/>
          </a:prstGeom>
          <a:ln w="3492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/>
          <a:srcRect t="3691" r="22736" b="3322"/>
          <a:stretch>
            <a:fillRect/>
          </a:stretch>
        </p:blipFill>
        <p:spPr bwMode="auto">
          <a:xfrm>
            <a:off x="4644008" y="1268760"/>
            <a:ext cx="4395272" cy="4231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 cstate="print"/>
          <a:srcRect t="3322" r="22736" b="2953"/>
          <a:stretch>
            <a:fillRect/>
          </a:stretch>
        </p:blipFill>
        <p:spPr bwMode="auto">
          <a:xfrm>
            <a:off x="251520" y="1268760"/>
            <a:ext cx="4339669" cy="4211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Nadpis 7"/>
          <p:cNvSpPr>
            <a:spLocks noGrp="1"/>
          </p:cNvSpPr>
          <p:nvPr>
            <p:ph type="ctrTitle"/>
          </p:nvPr>
        </p:nvSpPr>
        <p:spPr>
          <a:xfrm>
            <a:off x="0" y="14758"/>
            <a:ext cx="9144000" cy="1470026"/>
          </a:xfrm>
        </p:spPr>
        <p:txBody>
          <a:bodyPr/>
          <a:lstStyle/>
          <a:p>
            <a:pPr eaLnBrk="1" hangingPunct="1"/>
            <a:r>
              <a:rPr lang="cs-CZ" sz="2800" b="1" u="sng" noProof="1" smtClean="0">
                <a:solidFill>
                  <a:srgbClr val="C00000"/>
                </a:solidFill>
              </a:rPr>
              <a:t>Porovnání přesnosti nových korekcí RangePoint RTX </a:t>
            </a:r>
            <a:br>
              <a:rPr lang="cs-CZ" sz="2800" b="1" u="sng" noProof="1" smtClean="0">
                <a:solidFill>
                  <a:srgbClr val="C00000"/>
                </a:solidFill>
              </a:rPr>
            </a:br>
            <a:r>
              <a:rPr lang="cs-CZ" sz="2800" b="1" u="sng" noProof="1" smtClean="0">
                <a:solidFill>
                  <a:srgbClr val="C00000"/>
                </a:solidFill>
              </a:rPr>
              <a:t>s korekcemi EGNOS</a:t>
            </a:r>
            <a:r>
              <a:rPr lang="en-US" sz="2800" b="1" u="sng" noProof="1" smtClean="0">
                <a:solidFill>
                  <a:srgbClr val="C00000"/>
                </a:solidFill>
              </a:rPr>
              <a:t> </a:t>
            </a:r>
            <a:r>
              <a:rPr lang="cs-CZ" sz="2800" b="1" u="sng" noProof="1" smtClean="0">
                <a:solidFill>
                  <a:srgbClr val="C00000"/>
                </a:solidFill>
              </a:rPr>
              <a:t>-</a:t>
            </a:r>
            <a:r>
              <a:rPr lang="en-US" sz="2800" b="1" u="sng" noProof="1" smtClean="0">
                <a:solidFill>
                  <a:srgbClr val="C00000"/>
                </a:solidFill>
              </a:rPr>
              <a:t> pokra</a:t>
            </a:r>
            <a:r>
              <a:rPr lang="cs-CZ" sz="2800" b="1" u="sng" noProof="1" smtClean="0">
                <a:solidFill>
                  <a:srgbClr val="C00000"/>
                </a:solidFill>
              </a:rPr>
              <a:t>č.</a:t>
            </a:r>
          </a:p>
        </p:txBody>
      </p:sp>
      <p:sp>
        <p:nvSpPr>
          <p:cNvPr id="12291" name="Podnadpis 8"/>
          <p:cNvSpPr>
            <a:spLocks noGrp="1"/>
          </p:cNvSpPr>
          <p:nvPr>
            <p:ph type="subTitle" idx="1"/>
          </p:nvPr>
        </p:nvSpPr>
        <p:spPr>
          <a:xfrm>
            <a:off x="1475656" y="5753472"/>
            <a:ext cx="7668344" cy="1104528"/>
          </a:xfrm>
        </p:spPr>
        <p:txBody>
          <a:bodyPr>
            <a:normAutofit/>
          </a:bodyPr>
          <a:lstStyle/>
          <a:p>
            <a:pPr eaLnBrk="1" hangingPunct="1"/>
            <a:r>
              <a:rPr lang="cs-CZ" sz="1600" b="1" noProof="1" smtClean="0">
                <a:solidFill>
                  <a:srgbClr val="C00000"/>
                </a:solidFill>
              </a:rPr>
              <a:t>Souběžné stacionární měření GPS pozice </a:t>
            </a:r>
            <a:r>
              <a:rPr lang="cs-CZ" sz="1600" b="1" u="sng" noProof="1" smtClean="0">
                <a:solidFill>
                  <a:srgbClr val="C00000"/>
                </a:solidFill>
              </a:rPr>
              <a:t>po dobu </a:t>
            </a:r>
            <a:r>
              <a:rPr lang="en-US" sz="1600" b="1" u="sng" noProof="1" smtClean="0">
                <a:solidFill>
                  <a:srgbClr val="C00000"/>
                </a:solidFill>
              </a:rPr>
              <a:t>6 hod</a:t>
            </a:r>
            <a:r>
              <a:rPr lang="cs-CZ" sz="1600" b="1" noProof="1" smtClean="0">
                <a:solidFill>
                  <a:srgbClr val="C00000"/>
                </a:solidFill>
              </a:rPr>
              <a:t>., GPS přijímače CFX-750, společná anténa, datum 2</a:t>
            </a:r>
            <a:r>
              <a:rPr lang="en-US" sz="1600" b="1" noProof="1" smtClean="0">
                <a:solidFill>
                  <a:srgbClr val="C00000"/>
                </a:solidFill>
              </a:rPr>
              <a:t>6</a:t>
            </a:r>
            <a:r>
              <a:rPr lang="cs-CZ" sz="1600" b="1" noProof="1" smtClean="0">
                <a:solidFill>
                  <a:srgbClr val="C00000"/>
                </a:solidFill>
              </a:rPr>
              <a:t>.02.2013, frekvence záznamu pozic 1x za </a:t>
            </a:r>
            <a:r>
              <a:rPr lang="en-US" sz="1600" b="1" noProof="1" smtClean="0">
                <a:solidFill>
                  <a:srgbClr val="C00000"/>
                </a:solidFill>
              </a:rPr>
              <a:t>10</a:t>
            </a:r>
            <a:r>
              <a:rPr lang="cs-CZ" sz="1600" b="1" noProof="1" smtClean="0">
                <a:solidFill>
                  <a:srgbClr val="C00000"/>
                </a:solidFill>
              </a:rPr>
              <a:t> s,                      místo měření – okres Trutnov. </a:t>
            </a:r>
          </a:p>
        </p:txBody>
      </p:sp>
      <p:sp>
        <p:nvSpPr>
          <p:cNvPr id="12292" name="TextovéPole 15"/>
          <p:cNvSpPr txBox="1">
            <a:spLocks noChangeArrowheads="1"/>
          </p:cNvSpPr>
          <p:nvPr/>
        </p:nvSpPr>
        <p:spPr bwMode="auto">
          <a:xfrm>
            <a:off x="305113" y="1558533"/>
            <a:ext cx="340279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 u="sng" noProof="1" smtClean="0">
                <a:solidFill>
                  <a:srgbClr val="00B050"/>
                </a:solidFill>
                <a:latin typeface="Calibri" pitchFamily="34" charset="0"/>
              </a:rPr>
              <a:t>RangePoint RTX</a:t>
            </a:r>
            <a:endParaRPr lang="cs-CZ" b="1" u="sng" noProof="1">
              <a:solidFill>
                <a:srgbClr val="00B050"/>
              </a:solidFill>
              <a:latin typeface="Calibri" pitchFamily="34" charset="0"/>
            </a:endParaRPr>
          </a:p>
          <a:p>
            <a:r>
              <a:rPr lang="cs-CZ" b="1" noProof="1">
                <a:solidFill>
                  <a:srgbClr val="00B050"/>
                </a:solidFill>
                <a:latin typeface="Calibri" pitchFamily="34" charset="0"/>
              </a:rPr>
              <a:t>směrodat. odchylka (2 </a:t>
            </a:r>
            <a:r>
              <a:rPr lang="el-GR" b="1" noProof="1" smtClean="0">
                <a:solidFill>
                  <a:srgbClr val="00B050"/>
                </a:solidFill>
                <a:latin typeface="Calibri" pitchFamily="34" charset="0"/>
              </a:rPr>
              <a:t>σ</a:t>
            </a:r>
            <a:r>
              <a:rPr lang="cs-CZ" b="1" noProof="1" smtClean="0">
                <a:solidFill>
                  <a:srgbClr val="00B050"/>
                </a:solidFill>
                <a:latin typeface="Calibri" pitchFamily="34" charset="0"/>
              </a:rPr>
              <a:t>) = 8,3 cm</a:t>
            </a:r>
            <a:endParaRPr lang="cs-CZ" b="1" noProof="1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12293" name="TextovéPole 16"/>
          <p:cNvSpPr txBox="1">
            <a:spLocks noChangeArrowheads="1"/>
          </p:cNvSpPr>
          <p:nvPr/>
        </p:nvSpPr>
        <p:spPr bwMode="auto">
          <a:xfrm>
            <a:off x="6905014" y="1539702"/>
            <a:ext cx="205947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cs-CZ" b="1" u="sng" noProof="1">
                <a:solidFill>
                  <a:srgbClr val="FF0000"/>
                </a:solidFill>
                <a:latin typeface="Calibri" pitchFamily="34" charset="0"/>
              </a:rPr>
              <a:t>EGNOS</a:t>
            </a:r>
          </a:p>
          <a:p>
            <a:pPr algn="r"/>
            <a:r>
              <a:rPr lang="cs-CZ" b="1" noProof="1">
                <a:solidFill>
                  <a:srgbClr val="FF0000"/>
                </a:solidFill>
                <a:latin typeface="Calibri" pitchFamily="34" charset="0"/>
              </a:rPr>
              <a:t>směrodat. </a:t>
            </a:r>
            <a:r>
              <a:rPr lang="cs-CZ" b="1" noProof="1" smtClean="0">
                <a:solidFill>
                  <a:srgbClr val="FF0000"/>
                </a:solidFill>
                <a:latin typeface="Calibri" pitchFamily="34" charset="0"/>
              </a:rPr>
              <a:t>odchylka</a:t>
            </a:r>
          </a:p>
          <a:p>
            <a:pPr algn="r"/>
            <a:r>
              <a:rPr lang="cs-CZ" b="1" noProof="1" smtClean="0">
                <a:solidFill>
                  <a:srgbClr val="FF0000"/>
                </a:solidFill>
                <a:latin typeface="Calibri" pitchFamily="34" charset="0"/>
              </a:rPr>
              <a:t>(2 </a:t>
            </a:r>
            <a:r>
              <a:rPr lang="el-GR" b="1" noProof="1" smtClean="0">
                <a:solidFill>
                  <a:srgbClr val="FF0000"/>
                </a:solidFill>
                <a:latin typeface="Calibri" pitchFamily="34" charset="0"/>
              </a:rPr>
              <a:t>σ</a:t>
            </a:r>
            <a:r>
              <a:rPr lang="cs-CZ" b="1" noProof="1" smtClean="0">
                <a:solidFill>
                  <a:srgbClr val="FF0000"/>
                </a:solidFill>
                <a:latin typeface="Calibri" pitchFamily="34" charset="0"/>
              </a:rPr>
              <a:t>) </a:t>
            </a:r>
            <a:r>
              <a:rPr lang="cs-CZ" b="1" noProof="1">
                <a:solidFill>
                  <a:srgbClr val="FF0000"/>
                </a:solidFill>
                <a:latin typeface="Calibri" pitchFamily="34" charset="0"/>
              </a:rPr>
              <a:t>= </a:t>
            </a:r>
            <a:r>
              <a:rPr lang="cs-CZ" b="1" noProof="1" smtClean="0">
                <a:solidFill>
                  <a:srgbClr val="FF0000"/>
                </a:solidFill>
                <a:latin typeface="Calibri" pitchFamily="34" charset="0"/>
              </a:rPr>
              <a:t>22,7 </a:t>
            </a:r>
            <a:r>
              <a:rPr lang="cs-CZ" b="1" noProof="1">
                <a:solidFill>
                  <a:srgbClr val="FF0000"/>
                </a:solidFill>
                <a:latin typeface="Calibri" pitchFamily="34" charset="0"/>
              </a:rPr>
              <a:t>cm</a:t>
            </a:r>
          </a:p>
        </p:txBody>
      </p:sp>
      <p:sp>
        <p:nvSpPr>
          <p:cNvPr id="13" name="Explosion 1 3"/>
          <p:cNvSpPr>
            <a:spLocks noChangeArrowheads="1"/>
          </p:cNvSpPr>
          <p:nvPr/>
        </p:nvSpPr>
        <p:spPr bwMode="auto">
          <a:xfrm>
            <a:off x="179512" y="4725144"/>
            <a:ext cx="1439962" cy="720750"/>
          </a:xfrm>
          <a:prstGeom prst="irregularSeal1">
            <a:avLst/>
          </a:prstGeom>
          <a:solidFill>
            <a:srgbClr val="FFFF00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 eaLnBrk="0" hangingPunct="0"/>
            <a:r>
              <a:rPr lang="en-US" dirty="0"/>
              <a:t>New</a:t>
            </a:r>
            <a:r>
              <a:rPr lang="en-US" dirty="0" smtClean="0"/>
              <a:t>!!</a:t>
            </a:r>
            <a:endParaRPr lang="en-US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4171641" y="2771636"/>
            <a:ext cx="90441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noProof="1" smtClean="0"/>
              <a:t>6 hodin</a:t>
            </a:r>
            <a:endParaRPr lang="en-US" b="1" noProof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 t="3691" b="2953"/>
          <a:stretch>
            <a:fillRect/>
          </a:stretch>
        </p:blipFill>
        <p:spPr bwMode="auto">
          <a:xfrm>
            <a:off x="1763688" y="1196753"/>
            <a:ext cx="6120680" cy="457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Nadpis 7"/>
          <p:cNvSpPr>
            <a:spLocks noGrp="1"/>
          </p:cNvSpPr>
          <p:nvPr>
            <p:ph type="ctrTitle"/>
          </p:nvPr>
        </p:nvSpPr>
        <p:spPr>
          <a:xfrm>
            <a:off x="0" y="14758"/>
            <a:ext cx="9144000" cy="1470026"/>
          </a:xfrm>
        </p:spPr>
        <p:txBody>
          <a:bodyPr/>
          <a:lstStyle/>
          <a:p>
            <a:pPr eaLnBrk="1" hangingPunct="1"/>
            <a:r>
              <a:rPr lang="cs-CZ" sz="2800" b="1" u="sng" noProof="1" smtClean="0">
                <a:solidFill>
                  <a:srgbClr val="C00000"/>
                </a:solidFill>
              </a:rPr>
              <a:t>Porovnání přesnosti nových korekcí RangePoint RTX </a:t>
            </a:r>
            <a:br>
              <a:rPr lang="cs-CZ" sz="2800" b="1" u="sng" noProof="1" smtClean="0">
                <a:solidFill>
                  <a:srgbClr val="C00000"/>
                </a:solidFill>
              </a:rPr>
            </a:br>
            <a:r>
              <a:rPr lang="cs-CZ" sz="2800" b="1" u="sng" noProof="1" smtClean="0">
                <a:solidFill>
                  <a:srgbClr val="C00000"/>
                </a:solidFill>
              </a:rPr>
              <a:t>s korekcemi EGNOS</a:t>
            </a:r>
            <a:r>
              <a:rPr lang="en-US" sz="2800" b="1" u="sng" noProof="1" smtClean="0">
                <a:solidFill>
                  <a:srgbClr val="C00000"/>
                </a:solidFill>
              </a:rPr>
              <a:t> </a:t>
            </a:r>
            <a:r>
              <a:rPr lang="cs-CZ" sz="2800" b="1" u="sng" noProof="1" smtClean="0">
                <a:solidFill>
                  <a:srgbClr val="C00000"/>
                </a:solidFill>
              </a:rPr>
              <a:t>-</a:t>
            </a:r>
            <a:r>
              <a:rPr lang="en-US" sz="2800" b="1" u="sng" noProof="1" smtClean="0">
                <a:solidFill>
                  <a:srgbClr val="C00000"/>
                </a:solidFill>
              </a:rPr>
              <a:t> pokra</a:t>
            </a:r>
            <a:r>
              <a:rPr lang="cs-CZ" sz="2800" b="1" u="sng" noProof="1" smtClean="0">
                <a:solidFill>
                  <a:srgbClr val="C00000"/>
                </a:solidFill>
              </a:rPr>
              <a:t>č.</a:t>
            </a:r>
          </a:p>
        </p:txBody>
      </p:sp>
      <p:sp>
        <p:nvSpPr>
          <p:cNvPr id="12291" name="Podnadpis 8"/>
          <p:cNvSpPr>
            <a:spLocks noGrp="1"/>
          </p:cNvSpPr>
          <p:nvPr>
            <p:ph type="subTitle" idx="1"/>
          </p:nvPr>
        </p:nvSpPr>
        <p:spPr>
          <a:xfrm>
            <a:off x="1475656" y="5753472"/>
            <a:ext cx="7668344" cy="1104528"/>
          </a:xfrm>
        </p:spPr>
        <p:txBody>
          <a:bodyPr>
            <a:normAutofit/>
          </a:bodyPr>
          <a:lstStyle/>
          <a:p>
            <a:pPr eaLnBrk="1" hangingPunct="1"/>
            <a:r>
              <a:rPr lang="cs-CZ" sz="1600" b="1" noProof="1" smtClean="0">
                <a:solidFill>
                  <a:srgbClr val="C00000"/>
                </a:solidFill>
              </a:rPr>
              <a:t>Souběžné stacionární měření GPS pozice </a:t>
            </a:r>
            <a:r>
              <a:rPr lang="cs-CZ" sz="1600" b="1" u="sng" noProof="1" smtClean="0">
                <a:solidFill>
                  <a:srgbClr val="C00000"/>
                </a:solidFill>
              </a:rPr>
              <a:t>po dobu </a:t>
            </a:r>
            <a:r>
              <a:rPr lang="en-US" sz="1600" b="1" u="sng" noProof="1" smtClean="0">
                <a:solidFill>
                  <a:srgbClr val="C00000"/>
                </a:solidFill>
              </a:rPr>
              <a:t>6 hod</a:t>
            </a:r>
            <a:r>
              <a:rPr lang="cs-CZ" sz="1600" b="1" noProof="1" smtClean="0">
                <a:solidFill>
                  <a:srgbClr val="C00000"/>
                </a:solidFill>
              </a:rPr>
              <a:t>., GPS přijímače CFX-750, společná anténa, datum 2</a:t>
            </a:r>
            <a:r>
              <a:rPr lang="en-US" sz="1600" b="1" noProof="1" smtClean="0">
                <a:solidFill>
                  <a:srgbClr val="C00000"/>
                </a:solidFill>
              </a:rPr>
              <a:t>6</a:t>
            </a:r>
            <a:r>
              <a:rPr lang="cs-CZ" sz="1600" b="1" noProof="1" smtClean="0">
                <a:solidFill>
                  <a:srgbClr val="C00000"/>
                </a:solidFill>
              </a:rPr>
              <a:t>.02.2013, frekvence záznamu pozic 1x za </a:t>
            </a:r>
            <a:r>
              <a:rPr lang="en-US" sz="1600" b="1" noProof="1" smtClean="0">
                <a:solidFill>
                  <a:srgbClr val="C00000"/>
                </a:solidFill>
              </a:rPr>
              <a:t>10</a:t>
            </a:r>
            <a:r>
              <a:rPr lang="cs-CZ" sz="1600" b="1" noProof="1" smtClean="0">
                <a:solidFill>
                  <a:srgbClr val="C00000"/>
                </a:solidFill>
              </a:rPr>
              <a:t> s,                      místo měření – okres Trutnov. </a:t>
            </a:r>
          </a:p>
        </p:txBody>
      </p:sp>
      <p:sp>
        <p:nvSpPr>
          <p:cNvPr id="12292" name="TextovéPole 15"/>
          <p:cNvSpPr txBox="1">
            <a:spLocks noChangeArrowheads="1"/>
          </p:cNvSpPr>
          <p:nvPr/>
        </p:nvSpPr>
        <p:spPr bwMode="auto">
          <a:xfrm>
            <a:off x="683568" y="4725144"/>
            <a:ext cx="2112373" cy="92333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 u="sng" noProof="1" smtClean="0">
                <a:solidFill>
                  <a:srgbClr val="00B050"/>
                </a:solidFill>
                <a:latin typeface="Calibri" pitchFamily="34" charset="0"/>
              </a:rPr>
              <a:t>RangePoint RTX</a:t>
            </a:r>
            <a:endParaRPr lang="cs-CZ" b="1" u="sng" noProof="1">
              <a:solidFill>
                <a:srgbClr val="00B050"/>
              </a:solidFill>
              <a:latin typeface="Calibri" pitchFamily="34" charset="0"/>
            </a:endParaRPr>
          </a:p>
          <a:p>
            <a:r>
              <a:rPr lang="cs-CZ" b="1" noProof="1">
                <a:solidFill>
                  <a:srgbClr val="00B050"/>
                </a:solidFill>
                <a:latin typeface="Calibri" pitchFamily="34" charset="0"/>
              </a:rPr>
              <a:t>směrodat. odchylka </a:t>
            </a:r>
            <a:endParaRPr lang="cs-CZ" b="1" noProof="1" smtClean="0">
              <a:solidFill>
                <a:srgbClr val="00B050"/>
              </a:solidFill>
              <a:latin typeface="Calibri" pitchFamily="34" charset="0"/>
            </a:endParaRPr>
          </a:p>
          <a:p>
            <a:r>
              <a:rPr lang="cs-CZ" b="1" noProof="1" smtClean="0">
                <a:solidFill>
                  <a:srgbClr val="00B050"/>
                </a:solidFill>
                <a:latin typeface="Calibri" pitchFamily="34" charset="0"/>
              </a:rPr>
              <a:t>(</a:t>
            </a:r>
            <a:r>
              <a:rPr lang="cs-CZ" b="1" noProof="1">
                <a:solidFill>
                  <a:srgbClr val="00B050"/>
                </a:solidFill>
                <a:latin typeface="Calibri" pitchFamily="34" charset="0"/>
              </a:rPr>
              <a:t>2 </a:t>
            </a:r>
            <a:r>
              <a:rPr lang="el-GR" b="1" noProof="1" smtClean="0">
                <a:solidFill>
                  <a:srgbClr val="00B050"/>
                </a:solidFill>
                <a:latin typeface="Calibri" pitchFamily="34" charset="0"/>
              </a:rPr>
              <a:t>σ</a:t>
            </a:r>
            <a:r>
              <a:rPr lang="cs-CZ" b="1" noProof="1" smtClean="0">
                <a:solidFill>
                  <a:srgbClr val="00B050"/>
                </a:solidFill>
                <a:latin typeface="Calibri" pitchFamily="34" charset="0"/>
              </a:rPr>
              <a:t>) = 8,3 cm</a:t>
            </a:r>
            <a:endParaRPr lang="cs-CZ" b="1" noProof="1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12293" name="TextovéPole 16"/>
          <p:cNvSpPr txBox="1">
            <a:spLocks noChangeArrowheads="1"/>
          </p:cNvSpPr>
          <p:nvPr/>
        </p:nvSpPr>
        <p:spPr bwMode="auto">
          <a:xfrm>
            <a:off x="5652120" y="1340768"/>
            <a:ext cx="2059474" cy="92333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cs-CZ" b="1" u="sng" noProof="1">
                <a:solidFill>
                  <a:srgbClr val="FF0000"/>
                </a:solidFill>
                <a:latin typeface="Calibri" pitchFamily="34" charset="0"/>
              </a:rPr>
              <a:t>EGNOS</a:t>
            </a:r>
          </a:p>
          <a:p>
            <a:pPr algn="r"/>
            <a:r>
              <a:rPr lang="cs-CZ" b="1" noProof="1">
                <a:solidFill>
                  <a:srgbClr val="FF0000"/>
                </a:solidFill>
                <a:latin typeface="Calibri" pitchFamily="34" charset="0"/>
              </a:rPr>
              <a:t>směrodat. </a:t>
            </a:r>
            <a:r>
              <a:rPr lang="cs-CZ" b="1" noProof="1" smtClean="0">
                <a:solidFill>
                  <a:srgbClr val="FF0000"/>
                </a:solidFill>
                <a:latin typeface="Calibri" pitchFamily="34" charset="0"/>
              </a:rPr>
              <a:t>odchylka</a:t>
            </a:r>
          </a:p>
          <a:p>
            <a:pPr algn="r"/>
            <a:r>
              <a:rPr lang="cs-CZ" b="1" noProof="1" smtClean="0">
                <a:solidFill>
                  <a:srgbClr val="FF0000"/>
                </a:solidFill>
                <a:latin typeface="Calibri" pitchFamily="34" charset="0"/>
              </a:rPr>
              <a:t>(2 </a:t>
            </a:r>
            <a:r>
              <a:rPr lang="el-GR" b="1" noProof="1" smtClean="0">
                <a:solidFill>
                  <a:srgbClr val="FF0000"/>
                </a:solidFill>
                <a:latin typeface="Calibri" pitchFamily="34" charset="0"/>
              </a:rPr>
              <a:t>σ</a:t>
            </a:r>
            <a:r>
              <a:rPr lang="cs-CZ" b="1" noProof="1" smtClean="0">
                <a:solidFill>
                  <a:srgbClr val="FF0000"/>
                </a:solidFill>
                <a:latin typeface="Calibri" pitchFamily="34" charset="0"/>
              </a:rPr>
              <a:t>) </a:t>
            </a:r>
            <a:r>
              <a:rPr lang="cs-CZ" b="1" noProof="1">
                <a:solidFill>
                  <a:srgbClr val="FF0000"/>
                </a:solidFill>
                <a:latin typeface="Calibri" pitchFamily="34" charset="0"/>
              </a:rPr>
              <a:t>= </a:t>
            </a:r>
            <a:r>
              <a:rPr lang="cs-CZ" b="1" noProof="1" smtClean="0">
                <a:solidFill>
                  <a:srgbClr val="FF0000"/>
                </a:solidFill>
                <a:latin typeface="Calibri" pitchFamily="34" charset="0"/>
              </a:rPr>
              <a:t>22,7 </a:t>
            </a:r>
            <a:r>
              <a:rPr lang="cs-CZ" b="1" noProof="1">
                <a:solidFill>
                  <a:srgbClr val="FF0000"/>
                </a:solidFill>
                <a:latin typeface="Calibri" pitchFamily="34" charset="0"/>
              </a:rPr>
              <a:t>cm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539552" y="2492896"/>
            <a:ext cx="90441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noProof="1" smtClean="0"/>
              <a:t>6 hodin</a:t>
            </a:r>
            <a:endParaRPr lang="en-US" b="1" noProof="1"/>
          </a:p>
        </p:txBody>
      </p:sp>
      <p:cxnSp>
        <p:nvCxnSpPr>
          <p:cNvPr id="12" name="Přímá spojovací šipka 11"/>
          <p:cNvCxnSpPr/>
          <p:nvPr/>
        </p:nvCxnSpPr>
        <p:spPr>
          <a:xfrm flipH="1">
            <a:off x="5292080" y="1988840"/>
            <a:ext cx="792088" cy="360040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šipka 16"/>
          <p:cNvCxnSpPr/>
          <p:nvPr/>
        </p:nvCxnSpPr>
        <p:spPr>
          <a:xfrm flipV="1">
            <a:off x="2771800" y="5229200"/>
            <a:ext cx="1152128" cy="216024"/>
          </a:xfrm>
          <a:prstGeom prst="straightConnector1">
            <a:avLst/>
          </a:prstGeom>
          <a:ln w="349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Čtyřcípá hvězda 20"/>
          <p:cNvSpPr/>
          <p:nvPr/>
        </p:nvSpPr>
        <p:spPr>
          <a:xfrm>
            <a:off x="3175273" y="4643611"/>
            <a:ext cx="288032" cy="288032"/>
          </a:xfrm>
          <a:prstGeom prst="star4">
            <a:avLst/>
          </a:prstGeom>
          <a:solidFill>
            <a:schemeClr val="accent6">
              <a:lumMod val="75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TextovéPole 21"/>
          <p:cNvSpPr txBox="1"/>
          <p:nvPr/>
        </p:nvSpPr>
        <p:spPr>
          <a:xfrm>
            <a:off x="1043608" y="3284984"/>
            <a:ext cx="1728192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skutečná pozice GPS antény</a:t>
            </a:r>
            <a:endParaRPr lang="cs-CZ" b="1" dirty="0">
              <a:ln>
                <a:solidFill>
                  <a:schemeClr val="tx1"/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23" name="Přímá spojovací šipka 22"/>
          <p:cNvCxnSpPr>
            <a:stCxn id="22" idx="3"/>
          </p:cNvCxnSpPr>
          <p:nvPr/>
        </p:nvCxnSpPr>
        <p:spPr>
          <a:xfrm>
            <a:off x="2771800" y="3608150"/>
            <a:ext cx="504056" cy="1116994"/>
          </a:xfrm>
          <a:prstGeom prst="straightConnector1">
            <a:avLst/>
          </a:prstGeom>
          <a:ln w="3492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Nadpis 7"/>
          <p:cNvSpPr>
            <a:spLocks noGrp="1"/>
          </p:cNvSpPr>
          <p:nvPr>
            <p:ph type="ctrTitle"/>
          </p:nvPr>
        </p:nvSpPr>
        <p:spPr>
          <a:xfrm>
            <a:off x="0" y="-357188"/>
            <a:ext cx="9144000" cy="1470026"/>
          </a:xfrm>
        </p:spPr>
        <p:txBody>
          <a:bodyPr/>
          <a:lstStyle/>
          <a:p>
            <a:pPr eaLnBrk="1" hangingPunct="1"/>
            <a:r>
              <a:rPr lang="cs-CZ" sz="2800" b="1" u="sng" dirty="0" smtClean="0">
                <a:solidFill>
                  <a:srgbClr val="C00000"/>
                </a:solidFill>
              </a:rPr>
              <a:t>Porovnání přesnosti korekcí LFC RTK VRS a </a:t>
            </a:r>
            <a:r>
              <a:rPr lang="cs-CZ" sz="2800" b="1" u="sng" noProof="1" smtClean="0">
                <a:solidFill>
                  <a:srgbClr val="C00000"/>
                </a:solidFill>
              </a:rPr>
              <a:t>OmniSTAR HP</a:t>
            </a:r>
          </a:p>
        </p:txBody>
      </p:sp>
      <p:sp>
        <p:nvSpPr>
          <p:cNvPr id="2051" name="Podnadpis 8"/>
          <p:cNvSpPr>
            <a:spLocks noGrp="1"/>
          </p:cNvSpPr>
          <p:nvPr>
            <p:ph type="subTitle" idx="1"/>
          </p:nvPr>
        </p:nvSpPr>
        <p:spPr>
          <a:xfrm>
            <a:off x="0" y="714375"/>
            <a:ext cx="9144000" cy="1752600"/>
          </a:xfrm>
        </p:spPr>
        <p:txBody>
          <a:bodyPr/>
          <a:lstStyle/>
          <a:p>
            <a:pPr eaLnBrk="1" hangingPunct="1"/>
            <a:r>
              <a:rPr lang="cs-CZ" sz="1800" b="1" noProof="1" smtClean="0">
                <a:solidFill>
                  <a:srgbClr val="C00000"/>
                </a:solidFill>
              </a:rPr>
              <a:t>Souběžné stacionární měření GPS pozice po dobu 15 min., GPS přijímače EZ-Guide 500,   datum 19.9.2009, frekvence záznamu pozic 1x za 3 s, místo měření – okres Trutnov.                      Měřítka pod grafy znázorňují vzdálenost 10 cm.</a:t>
            </a:r>
          </a:p>
        </p:txBody>
      </p:sp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2" cstate="print"/>
          <a:srcRect l="294" t="14764" r="887" b="12918"/>
          <a:stretch>
            <a:fillRect/>
          </a:stretch>
        </p:blipFill>
        <p:spPr bwMode="auto">
          <a:xfrm>
            <a:off x="179388" y="1633538"/>
            <a:ext cx="8769350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TextovéPole 15"/>
          <p:cNvSpPr txBox="1">
            <a:spLocks noChangeArrowheads="1"/>
          </p:cNvSpPr>
          <p:nvPr/>
        </p:nvSpPr>
        <p:spPr bwMode="auto">
          <a:xfrm>
            <a:off x="428625" y="2428875"/>
            <a:ext cx="3835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 u="sng" noProof="1">
                <a:solidFill>
                  <a:srgbClr val="408A2E"/>
                </a:solidFill>
                <a:latin typeface="Calibri" pitchFamily="34" charset="0"/>
              </a:rPr>
              <a:t>LFC RTK VRS</a:t>
            </a:r>
          </a:p>
          <a:p>
            <a:r>
              <a:rPr lang="cs-CZ" b="1" noProof="1">
                <a:solidFill>
                  <a:srgbClr val="408A2E"/>
                </a:solidFill>
                <a:latin typeface="Calibri" pitchFamily="34" charset="0"/>
              </a:rPr>
              <a:t>směrodat. odchylka (2 sigma) = 1,8 cm</a:t>
            </a:r>
          </a:p>
        </p:txBody>
      </p:sp>
      <p:sp>
        <p:nvSpPr>
          <p:cNvPr id="2054" name="TextovéPole 16"/>
          <p:cNvSpPr txBox="1">
            <a:spLocks noChangeArrowheads="1"/>
          </p:cNvSpPr>
          <p:nvPr/>
        </p:nvSpPr>
        <p:spPr bwMode="auto">
          <a:xfrm>
            <a:off x="4857750" y="2428875"/>
            <a:ext cx="3835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 u="sng" noProof="1">
                <a:solidFill>
                  <a:srgbClr val="C00000"/>
                </a:solidFill>
                <a:latin typeface="Calibri" pitchFamily="34" charset="0"/>
              </a:rPr>
              <a:t>OmniSTAR HP</a:t>
            </a:r>
          </a:p>
          <a:p>
            <a:r>
              <a:rPr lang="cs-CZ" b="1" noProof="1">
                <a:solidFill>
                  <a:srgbClr val="C00000"/>
                </a:solidFill>
                <a:latin typeface="Calibri" pitchFamily="34" charset="0"/>
              </a:rPr>
              <a:t>směrodat. odchylka (2 sigma) = 5,0 cm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3995936" y="3284984"/>
            <a:ext cx="104227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b="1" dirty="0" smtClean="0"/>
              <a:t>15 minut</a:t>
            </a: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z="2800" b="1" u="sng" noProof="1" smtClean="0">
                <a:solidFill>
                  <a:srgbClr val="C00000"/>
                </a:solidFill>
              </a:rPr>
              <a:t>Zdroje nepřesnosti určování polohy v systémech GNSS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124744"/>
            <a:ext cx="5734050" cy="481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7308304" y="6021288"/>
            <a:ext cx="10379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noProof="1" smtClean="0"/>
              <a:t>zdroj: Trimble</a:t>
            </a:r>
            <a:endParaRPr lang="cs-CZ" sz="1200" noProof="1"/>
          </a:p>
        </p:txBody>
      </p:sp>
      <p:sp>
        <p:nvSpPr>
          <p:cNvPr id="8" name="TextovéPole 7"/>
          <p:cNvSpPr txBox="1"/>
          <p:nvPr/>
        </p:nvSpPr>
        <p:spPr>
          <a:xfrm>
            <a:off x="3502546" y="2881511"/>
            <a:ext cx="6701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smtClean="0">
                <a:solidFill>
                  <a:srgbClr val="C00000"/>
                </a:solidFill>
              </a:rPr>
              <a:t>dráhy</a:t>
            </a:r>
            <a:endParaRPr lang="cs-CZ" sz="1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1106" r="22441" b="2583"/>
          <a:stretch>
            <a:fillRect/>
          </a:stretch>
        </p:blipFill>
        <p:spPr bwMode="auto">
          <a:xfrm>
            <a:off x="142875" y="1857375"/>
            <a:ext cx="4445000" cy="441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t="1106" r="22441" b="2583"/>
          <a:stretch>
            <a:fillRect/>
          </a:stretch>
        </p:blipFill>
        <p:spPr bwMode="auto">
          <a:xfrm>
            <a:off x="4572000" y="1857375"/>
            <a:ext cx="4445000" cy="441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Nadpis 7"/>
          <p:cNvSpPr>
            <a:spLocks noGrp="1"/>
          </p:cNvSpPr>
          <p:nvPr>
            <p:ph type="ctrTitle"/>
          </p:nvPr>
        </p:nvSpPr>
        <p:spPr>
          <a:xfrm>
            <a:off x="0" y="-357188"/>
            <a:ext cx="9144000" cy="1470026"/>
          </a:xfrm>
        </p:spPr>
        <p:txBody>
          <a:bodyPr/>
          <a:lstStyle/>
          <a:p>
            <a:pPr eaLnBrk="1" hangingPunct="1"/>
            <a:r>
              <a:rPr lang="cs-CZ" sz="2800" b="1" u="sng" dirty="0" smtClean="0">
                <a:solidFill>
                  <a:srgbClr val="C00000"/>
                </a:solidFill>
              </a:rPr>
              <a:t>Porovnání přesnosti korekcí LFC RTK VRS a </a:t>
            </a:r>
            <a:r>
              <a:rPr lang="cs-CZ" sz="2800" b="1" u="sng" noProof="1" smtClean="0">
                <a:solidFill>
                  <a:srgbClr val="C00000"/>
                </a:solidFill>
              </a:rPr>
              <a:t>OmniSTAR HP</a:t>
            </a:r>
          </a:p>
        </p:txBody>
      </p:sp>
      <p:sp>
        <p:nvSpPr>
          <p:cNvPr id="3077" name="Podnadpis 8"/>
          <p:cNvSpPr>
            <a:spLocks noGrp="1"/>
          </p:cNvSpPr>
          <p:nvPr>
            <p:ph type="subTitle" idx="1"/>
          </p:nvPr>
        </p:nvSpPr>
        <p:spPr>
          <a:xfrm>
            <a:off x="0" y="714375"/>
            <a:ext cx="9144000" cy="1752600"/>
          </a:xfrm>
        </p:spPr>
        <p:txBody>
          <a:bodyPr/>
          <a:lstStyle/>
          <a:p>
            <a:pPr eaLnBrk="1" hangingPunct="1"/>
            <a:r>
              <a:rPr lang="cs-CZ" sz="1800" b="1" noProof="1" smtClean="0">
                <a:solidFill>
                  <a:srgbClr val="C00000"/>
                </a:solidFill>
              </a:rPr>
              <a:t>Souběžné stacionární měření GPS pozice po dobu 1 hodiny, GPS přijímače EZ-Guide 500,  datum 19.9.2009, frekvence záznamu pozic 1x za 10 s, místo měření – okres Trutnov.       Měřítka pod grafy znázorňují vzdálenost 10 cm.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1995488" y="4857750"/>
            <a:ext cx="1547812" cy="0"/>
          </a:xfrm>
          <a:prstGeom prst="line">
            <a:avLst/>
          </a:prstGeom>
          <a:ln w="31750">
            <a:solidFill>
              <a:srgbClr val="408A2E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9" name="TextovéPole 12"/>
          <p:cNvSpPr txBox="1">
            <a:spLocks noChangeArrowheads="1"/>
          </p:cNvSpPr>
          <p:nvPr/>
        </p:nvSpPr>
        <p:spPr bwMode="auto">
          <a:xfrm>
            <a:off x="2428875" y="4845050"/>
            <a:ext cx="7540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>
                <a:solidFill>
                  <a:srgbClr val="408A2E"/>
                </a:solidFill>
                <a:latin typeface="Calibri" pitchFamily="34" charset="0"/>
              </a:rPr>
              <a:t>10 cm</a:t>
            </a:r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600575" y="5643563"/>
            <a:ext cx="1547813" cy="0"/>
          </a:xfrm>
          <a:prstGeom prst="line">
            <a:avLst/>
          </a:prstGeom>
          <a:ln w="31750">
            <a:solidFill>
              <a:srgbClr val="C0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1" name="TextovéPole 14"/>
          <p:cNvSpPr txBox="1">
            <a:spLocks noChangeArrowheads="1"/>
          </p:cNvSpPr>
          <p:nvPr/>
        </p:nvSpPr>
        <p:spPr bwMode="auto">
          <a:xfrm>
            <a:off x="5072063" y="5630863"/>
            <a:ext cx="7540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>
                <a:solidFill>
                  <a:srgbClr val="C00000"/>
                </a:solidFill>
                <a:latin typeface="Calibri" pitchFamily="34" charset="0"/>
              </a:rPr>
              <a:t>10 cm</a:t>
            </a:r>
          </a:p>
        </p:txBody>
      </p:sp>
      <p:sp>
        <p:nvSpPr>
          <p:cNvPr id="3082" name="TextovéPole 15"/>
          <p:cNvSpPr txBox="1">
            <a:spLocks noChangeArrowheads="1"/>
          </p:cNvSpPr>
          <p:nvPr/>
        </p:nvSpPr>
        <p:spPr bwMode="auto">
          <a:xfrm>
            <a:off x="428625" y="2428875"/>
            <a:ext cx="3835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 u="sng" noProof="1">
                <a:solidFill>
                  <a:srgbClr val="408A2E"/>
                </a:solidFill>
                <a:latin typeface="Calibri" pitchFamily="34" charset="0"/>
              </a:rPr>
              <a:t>LFC RTK VRS</a:t>
            </a:r>
          </a:p>
          <a:p>
            <a:r>
              <a:rPr lang="cs-CZ" b="1" noProof="1">
                <a:solidFill>
                  <a:srgbClr val="408A2E"/>
                </a:solidFill>
                <a:latin typeface="Calibri" pitchFamily="34" charset="0"/>
              </a:rPr>
              <a:t>směrodat. odchylka (2 sigma) = 1,5 cm</a:t>
            </a:r>
          </a:p>
        </p:txBody>
      </p:sp>
      <p:sp>
        <p:nvSpPr>
          <p:cNvPr id="3083" name="TextovéPole 16"/>
          <p:cNvSpPr txBox="1">
            <a:spLocks noChangeArrowheads="1"/>
          </p:cNvSpPr>
          <p:nvPr/>
        </p:nvSpPr>
        <p:spPr bwMode="auto">
          <a:xfrm>
            <a:off x="4857750" y="2428875"/>
            <a:ext cx="3835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 u="sng" noProof="1">
                <a:solidFill>
                  <a:srgbClr val="C00000"/>
                </a:solidFill>
                <a:latin typeface="Calibri" pitchFamily="34" charset="0"/>
              </a:rPr>
              <a:t>OmniSTAR HP</a:t>
            </a:r>
          </a:p>
          <a:p>
            <a:r>
              <a:rPr lang="cs-CZ" b="1" noProof="1">
                <a:solidFill>
                  <a:srgbClr val="C00000"/>
                </a:solidFill>
                <a:latin typeface="Calibri" pitchFamily="34" charset="0"/>
              </a:rPr>
              <a:t>směrodat. odchylka (2 sigma) = 8,4 cm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4067944" y="3284984"/>
            <a:ext cx="101822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b="1" dirty="0" smtClean="0"/>
              <a:t>1 hodina</a:t>
            </a: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 r="23031" b="2953"/>
          <a:stretch>
            <a:fillRect/>
          </a:stretch>
        </p:blipFill>
        <p:spPr bwMode="auto">
          <a:xfrm>
            <a:off x="314667" y="1412776"/>
            <a:ext cx="4257333" cy="4294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 r="23031" b="2953"/>
          <a:stretch>
            <a:fillRect/>
          </a:stretch>
        </p:blipFill>
        <p:spPr bwMode="auto">
          <a:xfrm>
            <a:off x="4644008" y="1412776"/>
            <a:ext cx="4248472" cy="428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Nadpis 7"/>
          <p:cNvSpPr txBox="1">
            <a:spLocks/>
          </p:cNvSpPr>
          <p:nvPr/>
        </p:nvSpPr>
        <p:spPr>
          <a:xfrm>
            <a:off x="0" y="332656"/>
            <a:ext cx="9144000" cy="61783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Porovnání přesnosti korekcí LFC RTK VRS s použitím satelitů GLONASS a bez satelitů GLONASS </a:t>
            </a:r>
            <a:endParaRPr kumimoji="0" lang="cs-CZ" sz="2800" b="1" i="0" u="sng" strike="noStrike" kern="1200" cap="none" spc="0" normalizeH="0" baseline="0" noProof="1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6378329" y="2060848"/>
            <a:ext cx="2442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u="sng" noProof="1" smtClean="0">
                <a:solidFill>
                  <a:srgbClr val="FF0000"/>
                </a:solidFill>
              </a:rPr>
              <a:t>RTK VRS bez GLONASSu</a:t>
            </a:r>
            <a:endParaRPr lang="cs-CZ" b="1" u="sng" noProof="1">
              <a:solidFill>
                <a:srgbClr val="FF000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467544" y="2060848"/>
            <a:ext cx="23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u="sng" noProof="1" smtClean="0">
                <a:solidFill>
                  <a:srgbClr val="00B02A"/>
                </a:solidFill>
              </a:rPr>
              <a:t>RTK VRS s GLONASSem</a:t>
            </a:r>
            <a:endParaRPr lang="cs-CZ" b="1" u="sng" noProof="1">
              <a:solidFill>
                <a:srgbClr val="00B02A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3131840" y="4797153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0B02A"/>
                </a:solidFill>
              </a:rPr>
              <a:t>2</a:t>
            </a:r>
            <a:r>
              <a:rPr lang="el-GR" b="1" dirty="0" smtClean="0">
                <a:solidFill>
                  <a:srgbClr val="00B02A"/>
                </a:solidFill>
              </a:rPr>
              <a:t>σ</a:t>
            </a:r>
            <a:r>
              <a:rPr lang="cs-CZ" b="1" dirty="0" smtClean="0">
                <a:solidFill>
                  <a:srgbClr val="00B02A"/>
                </a:solidFill>
              </a:rPr>
              <a:t> = 1,5 cm </a:t>
            </a: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4788024" y="4149080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2</a:t>
            </a:r>
            <a:r>
              <a:rPr lang="el-GR" b="1" dirty="0" smtClean="0">
                <a:solidFill>
                  <a:srgbClr val="FF0000"/>
                </a:solidFill>
              </a:rPr>
              <a:t>σ</a:t>
            </a:r>
            <a:r>
              <a:rPr lang="cs-CZ" b="1" dirty="0" smtClean="0">
                <a:solidFill>
                  <a:srgbClr val="FF0000"/>
                </a:solidFill>
              </a:rPr>
              <a:t> = 1,8 cm </a:t>
            </a: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2771800" y="1825774"/>
            <a:ext cx="1368152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2671217" y="2976761"/>
            <a:ext cx="244599" cy="3272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1691680" y="5661248"/>
            <a:ext cx="74523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noProof="1" smtClean="0">
                <a:solidFill>
                  <a:srgbClr val="C00000"/>
                </a:solidFill>
              </a:rPr>
              <a:t>Souběžné stacionární měření GPS pozice po dobu 9,5 hod., GPS přijímače CFX-750, datum 25. 6. 2011, frekvence záznamu pozic 1x za 10 s, místo měření – okres Trutnov. Měřítka pod grafy znázorňují vzdálenost 5 cm.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4067944" y="2420888"/>
            <a:ext cx="118558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b="1" dirty="0" smtClean="0"/>
              <a:t>9,5 hodiny</a:t>
            </a: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 t="4060" r="23031" b="2953"/>
          <a:stretch>
            <a:fillRect/>
          </a:stretch>
        </p:blipFill>
        <p:spPr bwMode="auto">
          <a:xfrm>
            <a:off x="323528" y="1556792"/>
            <a:ext cx="4321328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t="4060" r="23031" b="2953"/>
          <a:stretch>
            <a:fillRect/>
          </a:stretch>
        </p:blipFill>
        <p:spPr bwMode="auto">
          <a:xfrm>
            <a:off x="4716016" y="1556792"/>
            <a:ext cx="4321242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Nadpis 7"/>
          <p:cNvSpPr>
            <a:spLocks noGrp="1"/>
          </p:cNvSpPr>
          <p:nvPr>
            <p:ph type="ctrTitle"/>
          </p:nvPr>
        </p:nvSpPr>
        <p:spPr>
          <a:xfrm>
            <a:off x="0" y="-99392"/>
            <a:ext cx="9144000" cy="1470026"/>
          </a:xfrm>
        </p:spPr>
        <p:txBody>
          <a:bodyPr/>
          <a:lstStyle/>
          <a:p>
            <a:pPr eaLnBrk="1" hangingPunct="1"/>
            <a:r>
              <a:rPr lang="cs-CZ" sz="2800" b="1" u="sng" noProof="1" smtClean="0">
                <a:solidFill>
                  <a:srgbClr val="C00000"/>
                </a:solidFill>
              </a:rPr>
              <a:t>Porovnání přesnosti korekcí LFC RTK VRS </a:t>
            </a:r>
            <a:br>
              <a:rPr lang="cs-CZ" sz="2800" b="1" u="sng" noProof="1" smtClean="0">
                <a:solidFill>
                  <a:srgbClr val="C00000"/>
                </a:solidFill>
              </a:rPr>
            </a:br>
            <a:r>
              <a:rPr lang="cs-CZ" sz="2800" b="1" u="sng" noProof="1" smtClean="0">
                <a:solidFill>
                  <a:srgbClr val="C00000"/>
                </a:solidFill>
              </a:rPr>
              <a:t>a záložního zdroje RTK korekcí xFill</a:t>
            </a:r>
          </a:p>
        </p:txBody>
      </p:sp>
      <p:sp>
        <p:nvSpPr>
          <p:cNvPr id="5" name="Obdélník 4"/>
          <p:cNvSpPr/>
          <p:nvPr/>
        </p:nvSpPr>
        <p:spPr>
          <a:xfrm>
            <a:off x="1691680" y="5674022"/>
            <a:ext cx="7272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noProof="1" smtClean="0">
                <a:solidFill>
                  <a:srgbClr val="C00000"/>
                </a:solidFill>
              </a:rPr>
              <a:t>Souběžné stacionární měření GPS pozice po dobu 20 min., GPS přijímače CFX-750,</a:t>
            </a:r>
            <a:r>
              <a:rPr lang="en-US" sz="1600" b="1" noProof="1" smtClean="0">
                <a:solidFill>
                  <a:srgbClr val="C00000"/>
                </a:solidFill>
              </a:rPr>
              <a:t> spole</a:t>
            </a:r>
            <a:r>
              <a:rPr lang="cs-CZ" sz="1600" b="1" noProof="1" smtClean="0">
                <a:solidFill>
                  <a:srgbClr val="C00000"/>
                </a:solidFill>
              </a:rPr>
              <a:t>čná anténa, datum 16.2.2013, frekvence záznamu pozic 1x za 5 s, místo měření – okres Trutnov. Měřítka pod grafy znázorňují vzdálenost 4 cm.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699792" y="2204864"/>
            <a:ext cx="1355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u="sng" dirty="0" smtClean="0">
                <a:solidFill>
                  <a:srgbClr val="FF0000"/>
                </a:solidFill>
              </a:rPr>
              <a:t>LFC RTK VRS</a:t>
            </a:r>
            <a:endParaRPr lang="cs-CZ" b="1" u="sng" dirty="0">
              <a:solidFill>
                <a:srgbClr val="FF0000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5242658" y="2204864"/>
            <a:ext cx="985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u="sng" noProof="1" smtClean="0">
                <a:solidFill>
                  <a:srgbClr val="15FF09"/>
                </a:solidFill>
              </a:rPr>
              <a:t>RTK xFill</a:t>
            </a:r>
            <a:endParaRPr lang="cs-CZ" b="1" u="sng" noProof="1">
              <a:solidFill>
                <a:srgbClr val="15FF09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4168527" y="2636912"/>
            <a:ext cx="104227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b="1" dirty="0" smtClean="0"/>
              <a:t>20 minut</a:t>
            </a:r>
            <a:endParaRPr lang="cs-CZ" b="1" dirty="0"/>
          </a:p>
        </p:txBody>
      </p:sp>
      <p:sp>
        <p:nvSpPr>
          <p:cNvPr id="9" name="Explosion 1 3"/>
          <p:cNvSpPr>
            <a:spLocks noChangeArrowheads="1"/>
          </p:cNvSpPr>
          <p:nvPr/>
        </p:nvSpPr>
        <p:spPr bwMode="auto">
          <a:xfrm>
            <a:off x="7668344" y="1268760"/>
            <a:ext cx="1439962" cy="720750"/>
          </a:xfrm>
          <a:prstGeom prst="irregularSeal1">
            <a:avLst/>
          </a:prstGeom>
          <a:solidFill>
            <a:srgbClr val="FFFF00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 eaLnBrk="0" hangingPunct="0"/>
            <a:r>
              <a:rPr lang="en-US" dirty="0"/>
              <a:t>New</a:t>
            </a:r>
            <a:r>
              <a:rPr lang="en-US" dirty="0" smtClean="0"/>
              <a:t>!!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print"/>
          <a:srcRect t="3691" r="22736" b="2953"/>
          <a:stretch>
            <a:fillRect/>
          </a:stretch>
        </p:blipFill>
        <p:spPr bwMode="auto">
          <a:xfrm>
            <a:off x="4697354" y="1561311"/>
            <a:ext cx="4376445" cy="423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 t="3691" r="23031" b="2953"/>
          <a:stretch>
            <a:fillRect/>
          </a:stretch>
        </p:blipFill>
        <p:spPr bwMode="auto">
          <a:xfrm>
            <a:off x="248957" y="1556792"/>
            <a:ext cx="437844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Přímá spojovací čára 4"/>
          <p:cNvCxnSpPr/>
          <p:nvPr/>
        </p:nvCxnSpPr>
        <p:spPr>
          <a:xfrm>
            <a:off x="2386407" y="1988840"/>
            <a:ext cx="0" cy="345638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ovací čára 5"/>
          <p:cNvCxnSpPr/>
          <p:nvPr/>
        </p:nvCxnSpPr>
        <p:spPr>
          <a:xfrm>
            <a:off x="2079278" y="1988840"/>
            <a:ext cx="0" cy="3456384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ovací čára 6"/>
          <p:cNvCxnSpPr/>
          <p:nvPr/>
        </p:nvCxnSpPr>
        <p:spPr>
          <a:xfrm>
            <a:off x="2691207" y="1988840"/>
            <a:ext cx="0" cy="3456384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ovací čára 7"/>
          <p:cNvCxnSpPr/>
          <p:nvPr/>
        </p:nvCxnSpPr>
        <p:spPr>
          <a:xfrm>
            <a:off x="1789088" y="1988840"/>
            <a:ext cx="0" cy="3456384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čára 8"/>
          <p:cNvCxnSpPr/>
          <p:nvPr/>
        </p:nvCxnSpPr>
        <p:spPr>
          <a:xfrm>
            <a:off x="2987824" y="1988840"/>
            <a:ext cx="0" cy="3456384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čára 9"/>
          <p:cNvCxnSpPr/>
          <p:nvPr/>
        </p:nvCxnSpPr>
        <p:spPr>
          <a:xfrm>
            <a:off x="6550124" y="1988840"/>
            <a:ext cx="0" cy="345638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čára 10"/>
          <p:cNvCxnSpPr/>
          <p:nvPr/>
        </p:nvCxnSpPr>
        <p:spPr>
          <a:xfrm>
            <a:off x="7890718" y="1988840"/>
            <a:ext cx="0" cy="3456384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ovací čára 11"/>
          <p:cNvCxnSpPr/>
          <p:nvPr/>
        </p:nvCxnSpPr>
        <p:spPr>
          <a:xfrm>
            <a:off x="5220072" y="1988840"/>
            <a:ext cx="0" cy="3456384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čára 12"/>
          <p:cNvCxnSpPr/>
          <p:nvPr/>
        </p:nvCxnSpPr>
        <p:spPr>
          <a:xfrm>
            <a:off x="5887194" y="1988840"/>
            <a:ext cx="0" cy="3456384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ovací čára 13"/>
          <p:cNvCxnSpPr/>
          <p:nvPr/>
        </p:nvCxnSpPr>
        <p:spPr>
          <a:xfrm>
            <a:off x="7217246" y="1988840"/>
            <a:ext cx="0" cy="3456384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619672" y="5301208"/>
            <a:ext cx="172819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200" b="1" dirty="0" smtClean="0"/>
              <a:t>2</a:t>
            </a:r>
            <a:r>
              <a:rPr lang="el-GR" sz="1200" b="1" dirty="0" smtClean="0"/>
              <a:t>σ</a:t>
            </a:r>
            <a:r>
              <a:rPr lang="cs-CZ" sz="1200" b="1" dirty="0" smtClean="0"/>
              <a:t>    1</a:t>
            </a:r>
            <a:r>
              <a:rPr lang="el-GR" sz="1200" b="1" dirty="0" smtClean="0"/>
              <a:t>σ</a:t>
            </a:r>
            <a:r>
              <a:rPr lang="cs-CZ" sz="1200" b="1" dirty="0" smtClean="0"/>
              <a:t>    AB    1</a:t>
            </a:r>
            <a:r>
              <a:rPr lang="el-GR" sz="1200" b="1" dirty="0" smtClean="0"/>
              <a:t>σ</a:t>
            </a:r>
            <a:r>
              <a:rPr lang="cs-CZ" sz="1200" b="1" dirty="0" smtClean="0"/>
              <a:t>    2</a:t>
            </a:r>
            <a:r>
              <a:rPr lang="el-GR" sz="1200" b="1" dirty="0" smtClean="0"/>
              <a:t>σ</a:t>
            </a:r>
            <a:r>
              <a:rPr lang="cs-CZ" sz="1200" b="1" dirty="0" smtClean="0"/>
              <a:t> </a:t>
            </a:r>
            <a:endParaRPr lang="cs-CZ" sz="1200" b="1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1560364" y="1844824"/>
            <a:ext cx="230425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200" b="1" dirty="0" smtClean="0"/>
              <a:t>95%  66%   0     66%  95% </a:t>
            </a:r>
            <a:endParaRPr lang="cs-CZ" sz="1200" b="1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5042148" y="5307558"/>
            <a:ext cx="313025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200" b="1" dirty="0" smtClean="0"/>
              <a:t>2</a:t>
            </a:r>
            <a:r>
              <a:rPr lang="el-GR" sz="1200" b="1" dirty="0" smtClean="0"/>
              <a:t>σ</a:t>
            </a:r>
            <a:r>
              <a:rPr lang="cs-CZ" sz="1200" b="1" dirty="0" smtClean="0"/>
              <a:t>               1</a:t>
            </a:r>
            <a:r>
              <a:rPr lang="el-GR" sz="1200" b="1" dirty="0" smtClean="0"/>
              <a:t>σ</a:t>
            </a:r>
            <a:r>
              <a:rPr lang="cs-CZ" sz="1200" b="1" dirty="0" smtClean="0"/>
              <a:t>              AB              1</a:t>
            </a:r>
            <a:r>
              <a:rPr lang="el-GR" sz="1200" b="1" dirty="0" smtClean="0"/>
              <a:t>σ</a:t>
            </a:r>
            <a:r>
              <a:rPr lang="cs-CZ" sz="1200" b="1" dirty="0" smtClean="0"/>
              <a:t>               2</a:t>
            </a:r>
            <a:r>
              <a:rPr lang="el-GR" sz="1200" b="1" dirty="0" smtClean="0"/>
              <a:t>σ</a:t>
            </a:r>
            <a:r>
              <a:rPr lang="cs-CZ" sz="1200" b="1" dirty="0" smtClean="0"/>
              <a:t> </a:t>
            </a:r>
            <a:endParaRPr lang="cs-CZ" sz="1200" b="1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5004048" y="1844824"/>
            <a:ext cx="338437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200" b="1" dirty="0" smtClean="0"/>
              <a:t>95%            66%              0             66%            95% </a:t>
            </a:r>
            <a:endParaRPr lang="cs-CZ" sz="1200" b="1" dirty="0"/>
          </a:p>
        </p:txBody>
      </p:sp>
      <p:sp>
        <p:nvSpPr>
          <p:cNvPr id="19" name="Nadpis 7"/>
          <p:cNvSpPr>
            <a:spLocks noGrp="1"/>
          </p:cNvSpPr>
          <p:nvPr>
            <p:ph type="ctrTitle"/>
          </p:nvPr>
        </p:nvSpPr>
        <p:spPr>
          <a:xfrm>
            <a:off x="0" y="-99392"/>
            <a:ext cx="9144000" cy="1470026"/>
          </a:xfrm>
        </p:spPr>
        <p:txBody>
          <a:bodyPr/>
          <a:lstStyle/>
          <a:p>
            <a:pPr eaLnBrk="1" hangingPunct="1"/>
            <a:r>
              <a:rPr lang="cs-CZ" sz="2800" b="1" u="sng" noProof="1" smtClean="0">
                <a:solidFill>
                  <a:srgbClr val="C00000"/>
                </a:solidFill>
              </a:rPr>
              <a:t>Porovnání přesnosti korekcí LFC RTK VRS </a:t>
            </a:r>
            <a:br>
              <a:rPr lang="cs-CZ" sz="2800" b="1" u="sng" noProof="1" smtClean="0">
                <a:solidFill>
                  <a:srgbClr val="C00000"/>
                </a:solidFill>
              </a:rPr>
            </a:br>
            <a:r>
              <a:rPr lang="cs-CZ" sz="2800" b="1" u="sng" noProof="1" smtClean="0">
                <a:solidFill>
                  <a:srgbClr val="C00000"/>
                </a:solidFill>
              </a:rPr>
              <a:t>a záložního zdroje RTK korekcí xFill – pokrač.</a:t>
            </a:r>
          </a:p>
        </p:txBody>
      </p:sp>
      <p:sp>
        <p:nvSpPr>
          <p:cNvPr id="20" name="Obdélník 19"/>
          <p:cNvSpPr/>
          <p:nvPr/>
        </p:nvSpPr>
        <p:spPr>
          <a:xfrm>
            <a:off x="1763688" y="5736505"/>
            <a:ext cx="7272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noProof="1" smtClean="0">
                <a:solidFill>
                  <a:srgbClr val="C00000"/>
                </a:solidFill>
              </a:rPr>
              <a:t>Souběžné stacionární měření GPS pozice po dobu 20 min., GPS přijímače CFX-750, </a:t>
            </a:r>
            <a:r>
              <a:rPr lang="en-US" sz="1600" b="1" noProof="1" smtClean="0">
                <a:solidFill>
                  <a:srgbClr val="C00000"/>
                </a:solidFill>
              </a:rPr>
              <a:t>spole</a:t>
            </a:r>
            <a:r>
              <a:rPr lang="cs-CZ" sz="1600" b="1" noProof="1" smtClean="0">
                <a:solidFill>
                  <a:srgbClr val="C00000"/>
                </a:solidFill>
              </a:rPr>
              <a:t>čná anténa, datum 16.2.2013, frekvence záznamu pozic 1x za 5 s, místo měření – okres Trutnov. Měřítka pod grafy znázorňují vzdálenost 4 cm.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323528" y="2132856"/>
            <a:ext cx="1355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u="sng" dirty="0" smtClean="0">
                <a:solidFill>
                  <a:srgbClr val="FF0000"/>
                </a:solidFill>
              </a:rPr>
              <a:t>LFC RTK VRS</a:t>
            </a:r>
            <a:endParaRPr lang="cs-CZ" b="1" u="sng" dirty="0">
              <a:solidFill>
                <a:srgbClr val="FF0000"/>
              </a:solidFill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8050970" y="2137048"/>
            <a:ext cx="985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u="sng" noProof="1" smtClean="0">
                <a:solidFill>
                  <a:srgbClr val="15FF09"/>
                </a:solidFill>
              </a:rPr>
              <a:t>RTK xFill</a:t>
            </a:r>
            <a:endParaRPr lang="cs-CZ" b="1" u="sng" noProof="1">
              <a:solidFill>
                <a:srgbClr val="15FF09"/>
              </a:solidFill>
            </a:endParaRPr>
          </a:p>
        </p:txBody>
      </p:sp>
      <p:sp>
        <p:nvSpPr>
          <p:cNvPr id="23" name="Elipsa 22"/>
          <p:cNvSpPr/>
          <p:nvPr/>
        </p:nvSpPr>
        <p:spPr>
          <a:xfrm>
            <a:off x="5887195" y="3068961"/>
            <a:ext cx="1340925" cy="1340789"/>
          </a:xfrm>
          <a:prstGeom prst="ellipse">
            <a:avLst/>
          </a:prstGeom>
          <a:noFill/>
          <a:ln w="2222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Elipsa 23"/>
          <p:cNvSpPr/>
          <p:nvPr/>
        </p:nvSpPr>
        <p:spPr>
          <a:xfrm>
            <a:off x="5220072" y="2420888"/>
            <a:ext cx="2664296" cy="2664296"/>
          </a:xfrm>
          <a:prstGeom prst="ellipse">
            <a:avLst/>
          </a:prstGeom>
          <a:noFill/>
          <a:ln w="2222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Elipsa 24"/>
          <p:cNvSpPr>
            <a:spLocks noChangeAspect="1"/>
          </p:cNvSpPr>
          <p:nvPr/>
        </p:nvSpPr>
        <p:spPr>
          <a:xfrm>
            <a:off x="2058076" y="3342141"/>
            <a:ext cx="646369" cy="646302"/>
          </a:xfrm>
          <a:prstGeom prst="ellipse">
            <a:avLst/>
          </a:prstGeom>
          <a:noFill/>
          <a:ln w="2222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Elipsa 25"/>
          <p:cNvSpPr>
            <a:spLocks noChangeAspect="1"/>
          </p:cNvSpPr>
          <p:nvPr/>
        </p:nvSpPr>
        <p:spPr>
          <a:xfrm>
            <a:off x="1785924" y="3063628"/>
            <a:ext cx="1211091" cy="1210966"/>
          </a:xfrm>
          <a:prstGeom prst="ellipse">
            <a:avLst/>
          </a:prstGeom>
          <a:noFill/>
          <a:ln w="2222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TextovéPole 26"/>
          <p:cNvSpPr txBox="1"/>
          <p:nvPr/>
        </p:nvSpPr>
        <p:spPr>
          <a:xfrm>
            <a:off x="3131840" y="4797153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el-GR" b="1" dirty="0" smtClean="0">
                <a:solidFill>
                  <a:schemeClr val="tx2">
                    <a:lumMod val="75000"/>
                  </a:schemeClr>
                </a:solidFill>
              </a:rPr>
              <a:t>σ</a:t>
            </a:r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 = 0,9 cm </a:t>
            </a: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7850460" y="4499595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el-GR" b="1" dirty="0" smtClean="0">
                <a:solidFill>
                  <a:schemeClr val="tx2">
                    <a:lumMod val="75000"/>
                  </a:schemeClr>
                </a:solidFill>
              </a:rPr>
              <a:t>σ</a:t>
            </a:r>
            <a:r>
              <a:rPr lang="cs-CZ" b="1" dirty="0" smtClean="0">
                <a:solidFill>
                  <a:schemeClr val="tx2">
                    <a:lumMod val="75000"/>
                  </a:schemeClr>
                </a:solidFill>
              </a:rPr>
              <a:t> = 2,0 cm </a:t>
            </a: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9" name="TextovéPole 28"/>
          <p:cNvSpPr txBox="1"/>
          <p:nvPr/>
        </p:nvSpPr>
        <p:spPr>
          <a:xfrm>
            <a:off x="4139952" y="2348880"/>
            <a:ext cx="104227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b="1" dirty="0" smtClean="0"/>
              <a:t>20 minut</a:t>
            </a:r>
            <a:endParaRPr lang="cs-CZ" b="1" dirty="0"/>
          </a:p>
        </p:txBody>
      </p:sp>
      <p:sp>
        <p:nvSpPr>
          <p:cNvPr id="30" name="Explosion 1 3"/>
          <p:cNvSpPr>
            <a:spLocks noChangeArrowheads="1"/>
          </p:cNvSpPr>
          <p:nvPr/>
        </p:nvSpPr>
        <p:spPr bwMode="auto">
          <a:xfrm>
            <a:off x="7668344" y="1124744"/>
            <a:ext cx="1439962" cy="720750"/>
          </a:xfrm>
          <a:prstGeom prst="irregularSeal1">
            <a:avLst/>
          </a:prstGeom>
          <a:solidFill>
            <a:srgbClr val="FFFF00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 eaLnBrk="0" hangingPunct="0"/>
            <a:r>
              <a:rPr lang="en-US" dirty="0"/>
              <a:t>New</a:t>
            </a:r>
            <a:r>
              <a:rPr lang="en-US" dirty="0" smtClean="0"/>
              <a:t>!!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/>
          <a:srcRect t="6275" b="5536"/>
          <a:stretch>
            <a:fillRect/>
          </a:stretch>
        </p:blipFill>
        <p:spPr bwMode="auto">
          <a:xfrm>
            <a:off x="1259632" y="1124744"/>
            <a:ext cx="653232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Nadpis 7"/>
          <p:cNvSpPr>
            <a:spLocks noGrp="1"/>
          </p:cNvSpPr>
          <p:nvPr>
            <p:ph type="ctrTitle"/>
          </p:nvPr>
        </p:nvSpPr>
        <p:spPr>
          <a:xfrm>
            <a:off x="0" y="-99392"/>
            <a:ext cx="9144000" cy="1470026"/>
          </a:xfrm>
        </p:spPr>
        <p:txBody>
          <a:bodyPr/>
          <a:lstStyle/>
          <a:p>
            <a:pPr eaLnBrk="1" hangingPunct="1"/>
            <a:r>
              <a:rPr lang="cs-CZ" sz="2800" b="1" u="sng" noProof="1" smtClean="0">
                <a:solidFill>
                  <a:srgbClr val="C00000"/>
                </a:solidFill>
              </a:rPr>
              <a:t>Porovnání přesnosti korekcí </a:t>
            </a:r>
            <a:br>
              <a:rPr lang="cs-CZ" sz="2800" b="1" u="sng" noProof="1" smtClean="0">
                <a:solidFill>
                  <a:srgbClr val="C00000"/>
                </a:solidFill>
              </a:rPr>
            </a:br>
            <a:r>
              <a:rPr lang="cs-CZ" sz="2800" b="1" u="sng" noProof="1" smtClean="0">
                <a:solidFill>
                  <a:srgbClr val="C00000"/>
                </a:solidFill>
              </a:rPr>
              <a:t>LFC RTK VRS a EGNOS – měření 1</a:t>
            </a:r>
          </a:p>
        </p:txBody>
      </p:sp>
      <p:sp>
        <p:nvSpPr>
          <p:cNvPr id="5" name="Obdélník 4"/>
          <p:cNvSpPr/>
          <p:nvPr/>
        </p:nvSpPr>
        <p:spPr>
          <a:xfrm>
            <a:off x="1691680" y="5674022"/>
            <a:ext cx="7272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noProof="1" smtClean="0">
                <a:solidFill>
                  <a:srgbClr val="C00000"/>
                </a:solidFill>
              </a:rPr>
              <a:t>Souběžné stacionární měření GPS pozice po dobu 15 min., GPS přijímače CFX-750, společná anténa, datum 20.2.2013, frekvence záznamu pozic 1x za 3 s, místo měření – okres Trutnov. Měřítko pod grafem znázorňuje vzdálenost 50 cm.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611560" y="4293096"/>
            <a:ext cx="135511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00B050"/>
                </a:solidFill>
              </a:rPr>
              <a:t>LFC RTK VRS</a:t>
            </a:r>
            <a:endParaRPr lang="cs-CZ" b="1" dirty="0">
              <a:solidFill>
                <a:srgbClr val="00B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7274143" y="1340768"/>
            <a:ext cx="104227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b="1" dirty="0" smtClean="0"/>
              <a:t>15 minut</a:t>
            </a:r>
            <a:endParaRPr lang="cs-CZ" b="1" dirty="0"/>
          </a:p>
        </p:txBody>
      </p:sp>
      <p:sp>
        <p:nvSpPr>
          <p:cNvPr id="10" name="TextovéPole 9"/>
          <p:cNvSpPr txBox="1"/>
          <p:nvPr/>
        </p:nvSpPr>
        <p:spPr>
          <a:xfrm>
            <a:off x="2051720" y="1772816"/>
            <a:ext cx="85773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EGNOS</a:t>
            </a:r>
            <a:endParaRPr lang="cs-CZ" b="1" dirty="0">
              <a:solidFill>
                <a:srgbClr val="FF0000"/>
              </a:solidFill>
            </a:endParaRPr>
          </a:p>
        </p:txBody>
      </p:sp>
      <p:cxnSp>
        <p:nvCxnSpPr>
          <p:cNvPr id="12" name="Přímá spojovací šipka 11"/>
          <p:cNvCxnSpPr/>
          <p:nvPr/>
        </p:nvCxnSpPr>
        <p:spPr>
          <a:xfrm>
            <a:off x="2915816" y="2132856"/>
            <a:ext cx="720080" cy="72008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ovací šipka 13"/>
          <p:cNvCxnSpPr/>
          <p:nvPr/>
        </p:nvCxnSpPr>
        <p:spPr>
          <a:xfrm>
            <a:off x="1979712" y="4653136"/>
            <a:ext cx="792088" cy="720080"/>
          </a:xfrm>
          <a:prstGeom prst="straightConnector1">
            <a:avLst/>
          </a:prstGeom>
          <a:ln w="34925">
            <a:solidFill>
              <a:srgbClr val="00B02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323528" y="3140968"/>
            <a:ext cx="147059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b="1" dirty="0" smtClean="0"/>
              <a:t>AB 0 RTK VRS</a:t>
            </a:r>
            <a:endParaRPr lang="cs-CZ" b="1" dirty="0"/>
          </a:p>
        </p:txBody>
      </p:sp>
      <p:cxnSp>
        <p:nvCxnSpPr>
          <p:cNvPr id="25" name="Přímá spojovací šipka 24"/>
          <p:cNvCxnSpPr/>
          <p:nvPr/>
        </p:nvCxnSpPr>
        <p:spPr>
          <a:xfrm>
            <a:off x="1801788" y="3501008"/>
            <a:ext cx="432048" cy="144016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ovéPole 26"/>
          <p:cNvSpPr txBox="1"/>
          <p:nvPr/>
        </p:nvSpPr>
        <p:spPr>
          <a:xfrm>
            <a:off x="6606519" y="4797152"/>
            <a:ext cx="134985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b="1" dirty="0" smtClean="0"/>
              <a:t>AB 0 EGNOS</a:t>
            </a:r>
            <a:endParaRPr lang="cs-CZ" b="1" dirty="0"/>
          </a:p>
        </p:txBody>
      </p:sp>
      <p:cxnSp>
        <p:nvCxnSpPr>
          <p:cNvPr id="28" name="Přímá spojovací šipka 27"/>
          <p:cNvCxnSpPr/>
          <p:nvPr/>
        </p:nvCxnSpPr>
        <p:spPr>
          <a:xfrm flipH="1" flipV="1">
            <a:off x="5148064" y="4653136"/>
            <a:ext cx="1440160" cy="144016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ovéPole 31"/>
          <p:cNvSpPr txBox="1"/>
          <p:nvPr/>
        </p:nvSpPr>
        <p:spPr>
          <a:xfrm>
            <a:off x="6012160" y="2348880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EGNOS: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2</a:t>
            </a:r>
            <a:r>
              <a:rPr lang="el-GR" b="1" dirty="0" smtClean="0">
                <a:solidFill>
                  <a:srgbClr val="FF0000"/>
                </a:solidFill>
              </a:rPr>
              <a:t>σ</a:t>
            </a:r>
            <a:r>
              <a:rPr lang="cs-CZ" b="1" dirty="0" smtClean="0">
                <a:solidFill>
                  <a:srgbClr val="FF0000"/>
                </a:solidFill>
              </a:rPr>
              <a:t> = 16,3 cm </a:t>
            </a: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3" name="TextovéPole 32"/>
          <p:cNvSpPr txBox="1"/>
          <p:nvPr/>
        </p:nvSpPr>
        <p:spPr>
          <a:xfrm>
            <a:off x="2915816" y="4797152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0B02A"/>
                </a:solidFill>
              </a:rPr>
              <a:t>LFC RTK VRS:</a:t>
            </a:r>
          </a:p>
          <a:p>
            <a:r>
              <a:rPr lang="cs-CZ" b="1" dirty="0" smtClean="0">
                <a:solidFill>
                  <a:srgbClr val="00B02A"/>
                </a:solidFill>
              </a:rPr>
              <a:t>2</a:t>
            </a:r>
            <a:r>
              <a:rPr lang="el-GR" b="1" dirty="0" smtClean="0">
                <a:solidFill>
                  <a:srgbClr val="00B02A"/>
                </a:solidFill>
              </a:rPr>
              <a:t>σ</a:t>
            </a:r>
            <a:r>
              <a:rPr lang="cs-CZ" b="1" dirty="0" smtClean="0">
                <a:solidFill>
                  <a:srgbClr val="00B02A"/>
                </a:solidFill>
              </a:rPr>
              <a:t> = 1,4 cm </a:t>
            </a: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 t="6275" b="5167"/>
          <a:stretch>
            <a:fillRect/>
          </a:stretch>
        </p:blipFill>
        <p:spPr bwMode="auto">
          <a:xfrm>
            <a:off x="1264913" y="1124744"/>
            <a:ext cx="6403431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Nadpis 7"/>
          <p:cNvSpPr>
            <a:spLocks noGrp="1"/>
          </p:cNvSpPr>
          <p:nvPr>
            <p:ph type="ctrTitle"/>
          </p:nvPr>
        </p:nvSpPr>
        <p:spPr>
          <a:xfrm>
            <a:off x="0" y="-99392"/>
            <a:ext cx="9144000" cy="1470026"/>
          </a:xfrm>
        </p:spPr>
        <p:txBody>
          <a:bodyPr/>
          <a:lstStyle/>
          <a:p>
            <a:pPr eaLnBrk="1" hangingPunct="1"/>
            <a:r>
              <a:rPr lang="cs-CZ" sz="2800" b="1" u="sng" noProof="1" smtClean="0">
                <a:solidFill>
                  <a:srgbClr val="C00000"/>
                </a:solidFill>
              </a:rPr>
              <a:t>Porovnání přesnosti korekcí </a:t>
            </a:r>
            <a:br>
              <a:rPr lang="cs-CZ" sz="2800" b="1" u="sng" noProof="1" smtClean="0">
                <a:solidFill>
                  <a:srgbClr val="C00000"/>
                </a:solidFill>
              </a:rPr>
            </a:br>
            <a:r>
              <a:rPr lang="cs-CZ" sz="2800" b="1" u="sng" noProof="1" smtClean="0">
                <a:solidFill>
                  <a:srgbClr val="C00000"/>
                </a:solidFill>
              </a:rPr>
              <a:t>LFC RTK VRS a EGNOS – měření 2</a:t>
            </a:r>
          </a:p>
        </p:txBody>
      </p:sp>
      <p:sp>
        <p:nvSpPr>
          <p:cNvPr id="5" name="Obdélník 4"/>
          <p:cNvSpPr/>
          <p:nvPr/>
        </p:nvSpPr>
        <p:spPr>
          <a:xfrm>
            <a:off x="1691680" y="5674022"/>
            <a:ext cx="7272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noProof="1" smtClean="0">
                <a:solidFill>
                  <a:srgbClr val="C00000"/>
                </a:solidFill>
              </a:rPr>
              <a:t>Souběžné stacionární měření GPS pozice po dobu 15 min., GPS přijímače CFX-750, společná anténa, datum 20.2.2013, frekvence záznamu pozic 1x za 3 s, místo měření – okres Trutnov. Měřítko pod grafem znázorňuje vzdálenost 50 cm.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1331640" y="4293096"/>
            <a:ext cx="135511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0B050"/>
                </a:solidFill>
              </a:rPr>
              <a:t>LFC RTK VRS</a:t>
            </a:r>
            <a:endParaRPr lang="cs-CZ" b="1" dirty="0">
              <a:solidFill>
                <a:srgbClr val="00B05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7274143" y="1340768"/>
            <a:ext cx="104227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b="1" dirty="0" smtClean="0"/>
              <a:t>15 minut</a:t>
            </a:r>
            <a:endParaRPr lang="cs-CZ" b="1" dirty="0"/>
          </a:p>
        </p:txBody>
      </p:sp>
      <p:sp>
        <p:nvSpPr>
          <p:cNvPr id="10" name="TextovéPole 9"/>
          <p:cNvSpPr txBox="1"/>
          <p:nvPr/>
        </p:nvSpPr>
        <p:spPr>
          <a:xfrm>
            <a:off x="1763688" y="1772816"/>
            <a:ext cx="85773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EGNOS</a:t>
            </a:r>
            <a:endParaRPr lang="cs-CZ" b="1" dirty="0">
              <a:solidFill>
                <a:srgbClr val="FF0000"/>
              </a:solidFill>
            </a:endParaRPr>
          </a:p>
        </p:txBody>
      </p:sp>
      <p:cxnSp>
        <p:nvCxnSpPr>
          <p:cNvPr id="12" name="Přímá spojovací šipka 11"/>
          <p:cNvCxnSpPr>
            <a:stCxn id="10" idx="3"/>
          </p:cNvCxnSpPr>
          <p:nvPr/>
        </p:nvCxnSpPr>
        <p:spPr>
          <a:xfrm>
            <a:off x="2621423" y="1957482"/>
            <a:ext cx="870457" cy="319390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ovací šipka 13"/>
          <p:cNvCxnSpPr>
            <a:stCxn id="6" idx="3"/>
          </p:cNvCxnSpPr>
          <p:nvPr/>
        </p:nvCxnSpPr>
        <p:spPr>
          <a:xfrm>
            <a:off x="2686755" y="4477762"/>
            <a:ext cx="1453197" cy="751438"/>
          </a:xfrm>
          <a:prstGeom prst="straightConnector1">
            <a:avLst/>
          </a:prstGeom>
          <a:ln w="34925">
            <a:solidFill>
              <a:srgbClr val="00B02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323528" y="3140968"/>
            <a:ext cx="147059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b="1" dirty="0" smtClean="0"/>
              <a:t>AB 0 RTK VRS</a:t>
            </a:r>
            <a:endParaRPr lang="cs-CZ" b="1" dirty="0"/>
          </a:p>
        </p:txBody>
      </p:sp>
      <p:cxnSp>
        <p:nvCxnSpPr>
          <p:cNvPr id="25" name="Přímá spojovací šipka 24"/>
          <p:cNvCxnSpPr>
            <a:stCxn id="21" idx="3"/>
          </p:cNvCxnSpPr>
          <p:nvPr/>
        </p:nvCxnSpPr>
        <p:spPr>
          <a:xfrm flipV="1">
            <a:off x="1794123" y="2996952"/>
            <a:ext cx="1697757" cy="328682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ovéPole 26"/>
          <p:cNvSpPr txBox="1"/>
          <p:nvPr/>
        </p:nvSpPr>
        <p:spPr>
          <a:xfrm>
            <a:off x="6822543" y="2852936"/>
            <a:ext cx="134985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b="1" dirty="0" smtClean="0"/>
              <a:t>AB 0 EGNOS</a:t>
            </a:r>
            <a:endParaRPr lang="cs-CZ" b="1" dirty="0"/>
          </a:p>
        </p:txBody>
      </p:sp>
      <p:cxnSp>
        <p:nvCxnSpPr>
          <p:cNvPr id="28" name="Přímá spojovací šipka 27"/>
          <p:cNvCxnSpPr>
            <a:stCxn id="27" idx="1"/>
          </p:cNvCxnSpPr>
          <p:nvPr/>
        </p:nvCxnSpPr>
        <p:spPr>
          <a:xfrm flipH="1" flipV="1">
            <a:off x="5076056" y="2708920"/>
            <a:ext cx="1746487" cy="328682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ovéPole 31"/>
          <p:cNvSpPr txBox="1"/>
          <p:nvPr/>
        </p:nvSpPr>
        <p:spPr>
          <a:xfrm>
            <a:off x="5076056" y="1628800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EGNOS: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2</a:t>
            </a:r>
            <a:r>
              <a:rPr lang="el-GR" b="1" dirty="0" smtClean="0">
                <a:solidFill>
                  <a:srgbClr val="FF0000"/>
                </a:solidFill>
              </a:rPr>
              <a:t>σ</a:t>
            </a:r>
            <a:r>
              <a:rPr lang="cs-CZ" b="1" dirty="0" smtClean="0">
                <a:solidFill>
                  <a:srgbClr val="FF0000"/>
                </a:solidFill>
              </a:rPr>
              <a:t> = 24,5 cm </a:t>
            </a: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3" name="TextovéPole 32"/>
          <p:cNvSpPr txBox="1"/>
          <p:nvPr/>
        </p:nvSpPr>
        <p:spPr>
          <a:xfrm>
            <a:off x="4355976" y="4797152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0B02A"/>
                </a:solidFill>
              </a:rPr>
              <a:t>LFC RTK VRS:</a:t>
            </a:r>
          </a:p>
          <a:p>
            <a:r>
              <a:rPr lang="cs-CZ" b="1" dirty="0" smtClean="0">
                <a:solidFill>
                  <a:srgbClr val="00B02A"/>
                </a:solidFill>
              </a:rPr>
              <a:t>2</a:t>
            </a:r>
            <a:r>
              <a:rPr lang="el-GR" b="1" dirty="0" smtClean="0">
                <a:solidFill>
                  <a:srgbClr val="00B02A"/>
                </a:solidFill>
              </a:rPr>
              <a:t>σ</a:t>
            </a:r>
            <a:r>
              <a:rPr lang="cs-CZ" b="1" dirty="0" smtClean="0">
                <a:solidFill>
                  <a:srgbClr val="00B02A"/>
                </a:solidFill>
              </a:rPr>
              <a:t> = 0,9 cm </a:t>
            </a:r>
          </a:p>
          <a:p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5496" y="980728"/>
          <a:ext cx="9108504" cy="5040597"/>
        </p:xfrm>
        <a:graphic>
          <a:graphicData uri="http://schemas.openxmlformats.org/presentationml/2006/ole">
            <p:oleObj spid="_x0000_s1026" name="Worksheet" r:id="rId3" imgW="11306192" imgH="6257975" progId="Excel.Sheet.8">
              <p:embed/>
            </p:oleObj>
          </a:graphicData>
        </a:graphic>
      </p:graphicFrame>
      <p:sp>
        <p:nvSpPr>
          <p:cNvPr id="3" name="Nadpis 7"/>
          <p:cNvSpPr>
            <a:spLocks noGrp="1"/>
          </p:cNvSpPr>
          <p:nvPr>
            <p:ph type="ctrTitle"/>
          </p:nvPr>
        </p:nvSpPr>
        <p:spPr>
          <a:xfrm>
            <a:off x="0" y="-201266"/>
            <a:ext cx="9144000" cy="1470026"/>
          </a:xfrm>
        </p:spPr>
        <p:txBody>
          <a:bodyPr>
            <a:normAutofit/>
          </a:bodyPr>
          <a:lstStyle/>
          <a:p>
            <a:r>
              <a:rPr lang="cs-CZ" sz="2800" b="1" u="sng" noProof="1" smtClean="0">
                <a:solidFill>
                  <a:srgbClr val="C00000"/>
                </a:solidFill>
              </a:rPr>
              <a:t>Přehled korekčních signálů pro přijímače </a:t>
            </a:r>
            <a:br>
              <a:rPr lang="cs-CZ" sz="2800" b="1" u="sng" noProof="1" smtClean="0">
                <a:solidFill>
                  <a:srgbClr val="C00000"/>
                </a:solidFill>
              </a:rPr>
            </a:br>
            <a:r>
              <a:rPr lang="cs-CZ" sz="2800" b="1" u="sng" noProof="1" smtClean="0">
                <a:solidFill>
                  <a:srgbClr val="C00000"/>
                </a:solidFill>
              </a:rPr>
              <a:t>Trimble </a:t>
            </a:r>
            <a:r>
              <a:rPr lang="cs-CZ" sz="2800" b="1" i="1" u="sng" noProof="1" smtClean="0">
                <a:solidFill>
                  <a:srgbClr val="C00000"/>
                </a:solidFill>
              </a:rPr>
              <a:t>Ag</a:t>
            </a:r>
            <a:r>
              <a:rPr lang="cs-CZ" sz="2800" b="1" u="sng" noProof="1" smtClean="0">
                <a:solidFill>
                  <a:srgbClr val="C00000"/>
                </a:solidFill>
              </a:rPr>
              <a:t>GPS - stav na jaře 20</a:t>
            </a:r>
            <a:r>
              <a:rPr lang="cs-CZ" sz="2800" b="1" u="sng" dirty="0" smtClean="0">
                <a:solidFill>
                  <a:srgbClr val="C00000"/>
                </a:solidFill>
              </a:rPr>
              <a:t>13</a:t>
            </a:r>
            <a:endParaRPr lang="cs-CZ" sz="2800" b="1" u="sng" noProof="1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7"/>
          <p:cNvSpPr>
            <a:spLocks noGrp="1"/>
          </p:cNvSpPr>
          <p:nvPr>
            <p:ph type="ctrTitle"/>
          </p:nvPr>
        </p:nvSpPr>
        <p:spPr>
          <a:xfrm>
            <a:off x="0" y="-201266"/>
            <a:ext cx="9144000" cy="1470026"/>
          </a:xfrm>
        </p:spPr>
        <p:txBody>
          <a:bodyPr>
            <a:normAutofit/>
          </a:bodyPr>
          <a:lstStyle/>
          <a:p>
            <a:r>
              <a:rPr lang="cs-CZ" sz="2800" b="1" u="sng" noProof="1" smtClean="0">
                <a:solidFill>
                  <a:srgbClr val="C00000"/>
                </a:solidFill>
              </a:rPr>
              <a:t>Přehled korekčních signálů pro přijímače </a:t>
            </a:r>
            <a:br>
              <a:rPr lang="cs-CZ" sz="2800" b="1" u="sng" noProof="1" smtClean="0">
                <a:solidFill>
                  <a:srgbClr val="C00000"/>
                </a:solidFill>
              </a:rPr>
            </a:br>
            <a:r>
              <a:rPr lang="cs-CZ" sz="2800" b="1" u="sng" noProof="1" smtClean="0">
                <a:solidFill>
                  <a:srgbClr val="C00000"/>
                </a:solidFill>
              </a:rPr>
              <a:t>Trimble </a:t>
            </a:r>
            <a:r>
              <a:rPr lang="cs-CZ" sz="2800" b="1" i="1" u="sng" noProof="1" smtClean="0">
                <a:solidFill>
                  <a:srgbClr val="C00000"/>
                </a:solidFill>
              </a:rPr>
              <a:t>Ag</a:t>
            </a:r>
            <a:r>
              <a:rPr lang="cs-CZ" sz="2800" b="1" u="sng" noProof="1" smtClean="0">
                <a:solidFill>
                  <a:srgbClr val="C00000"/>
                </a:solidFill>
              </a:rPr>
              <a:t>GPS – grafické porovnání přesnosti jízda-jízda</a:t>
            </a:r>
          </a:p>
        </p:txBody>
      </p:sp>
      <p:sp>
        <p:nvSpPr>
          <p:cNvPr id="4" name="Obdélník 3"/>
          <p:cNvSpPr/>
          <p:nvPr/>
        </p:nvSpPr>
        <p:spPr>
          <a:xfrm>
            <a:off x="64071" y="1268760"/>
            <a:ext cx="9000000" cy="432048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1854746" y="1268760"/>
            <a:ext cx="5400000" cy="4320480"/>
          </a:xfrm>
          <a:prstGeom prst="rect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2762675" y="1268760"/>
            <a:ext cx="3600000" cy="4320480"/>
          </a:xfrm>
          <a:prstGeom prst="rect">
            <a:avLst/>
          </a:prstGeom>
          <a:solidFill>
            <a:srgbClr val="FFF30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3211577" y="1268760"/>
            <a:ext cx="2700000" cy="4320480"/>
          </a:xfrm>
          <a:prstGeom prst="rect">
            <a:avLst/>
          </a:prstGeom>
          <a:solidFill>
            <a:srgbClr val="FFFF2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3833030" y="1268760"/>
            <a:ext cx="1440000" cy="432048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4020439" y="1268760"/>
            <a:ext cx="1080000" cy="4320480"/>
          </a:xfrm>
          <a:prstGeom prst="rect">
            <a:avLst/>
          </a:prstGeom>
          <a:solidFill>
            <a:srgbClr val="00B02A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4110236" y="1268760"/>
            <a:ext cx="900000" cy="4320480"/>
          </a:xfrm>
          <a:prstGeom prst="rect">
            <a:avLst/>
          </a:prstGeom>
          <a:solidFill>
            <a:srgbClr val="15FF0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7" name="Přímá spojovací čára 6"/>
          <p:cNvCxnSpPr/>
          <p:nvPr/>
        </p:nvCxnSpPr>
        <p:spPr>
          <a:xfrm>
            <a:off x="4552950" y="980728"/>
            <a:ext cx="0" cy="540060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 rot="-5400000">
            <a:off x="3165031" y="3180869"/>
            <a:ext cx="2368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RTK single base station</a:t>
            </a:r>
            <a:endParaRPr lang="cs-CZ" b="1" dirty="0"/>
          </a:p>
        </p:txBody>
      </p:sp>
      <p:sp>
        <p:nvSpPr>
          <p:cNvPr id="15" name="TextovéPole 14"/>
          <p:cNvSpPr txBox="1"/>
          <p:nvPr/>
        </p:nvSpPr>
        <p:spPr>
          <a:xfrm rot="-5400000">
            <a:off x="2778958" y="3180869"/>
            <a:ext cx="1507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noProof="1" smtClean="0"/>
              <a:t>Omnistar HP+</a:t>
            </a:r>
            <a:endParaRPr lang="cs-CZ" b="1" noProof="1"/>
          </a:p>
        </p:txBody>
      </p:sp>
      <p:sp>
        <p:nvSpPr>
          <p:cNvPr id="16" name="TextovéPole 15"/>
          <p:cNvSpPr txBox="1"/>
          <p:nvPr/>
        </p:nvSpPr>
        <p:spPr>
          <a:xfrm rot="-5400000">
            <a:off x="2066268" y="3133810"/>
            <a:ext cx="1856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noProof="1" smtClean="0"/>
              <a:t>Omnistar XP a G2</a:t>
            </a:r>
            <a:endParaRPr lang="cs-CZ" b="1" noProof="1"/>
          </a:p>
        </p:txBody>
      </p:sp>
      <p:sp>
        <p:nvSpPr>
          <p:cNvPr id="17" name="TextovéPole 16"/>
          <p:cNvSpPr txBox="1"/>
          <p:nvPr/>
        </p:nvSpPr>
        <p:spPr>
          <a:xfrm rot="-5400000">
            <a:off x="1013463" y="3010472"/>
            <a:ext cx="2627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noProof="1" smtClean="0"/>
              <a:t>RangePoint RTX - </a:t>
            </a:r>
            <a:r>
              <a:rPr lang="cs-CZ" b="1" noProof="1" smtClean="0">
                <a:solidFill>
                  <a:srgbClr val="FF0000"/>
                </a:solidFill>
              </a:rPr>
              <a:t>novinka</a:t>
            </a:r>
            <a:endParaRPr lang="cs-CZ" b="1" noProof="1">
              <a:solidFill>
                <a:srgbClr val="FF0000"/>
              </a:solidFill>
            </a:endParaRPr>
          </a:p>
        </p:txBody>
      </p:sp>
      <p:sp>
        <p:nvSpPr>
          <p:cNvPr id="18" name="TextovéPole 17"/>
          <p:cNvSpPr txBox="1"/>
          <p:nvPr/>
        </p:nvSpPr>
        <p:spPr>
          <a:xfrm rot="-5400000">
            <a:off x="-254860" y="3057343"/>
            <a:ext cx="239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noProof="1" smtClean="0"/>
              <a:t>EGNOS a Omnistar VBS</a:t>
            </a:r>
            <a:endParaRPr lang="cs-CZ" b="1" noProof="1"/>
          </a:p>
        </p:txBody>
      </p:sp>
      <p:sp>
        <p:nvSpPr>
          <p:cNvPr id="19" name="TextovéPole 18"/>
          <p:cNvSpPr txBox="1"/>
          <p:nvPr/>
        </p:nvSpPr>
        <p:spPr>
          <a:xfrm>
            <a:off x="3491880" y="6381328"/>
            <a:ext cx="97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RTK VRS</a:t>
            </a:r>
            <a:endParaRPr lang="cs-CZ" b="1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1619672" y="6021288"/>
            <a:ext cx="2086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noProof="1" smtClean="0"/>
              <a:t>RTK + xFill - </a:t>
            </a:r>
            <a:r>
              <a:rPr lang="cs-CZ" b="1" noProof="1" smtClean="0">
                <a:solidFill>
                  <a:srgbClr val="FF0000"/>
                </a:solidFill>
              </a:rPr>
              <a:t>novinka</a:t>
            </a:r>
            <a:endParaRPr lang="cs-CZ" b="1" noProof="1">
              <a:solidFill>
                <a:srgbClr val="FF0000"/>
              </a:solidFill>
            </a:endParaRPr>
          </a:p>
        </p:txBody>
      </p:sp>
      <p:cxnSp>
        <p:nvCxnSpPr>
          <p:cNvPr id="22" name="Přímá spojovací šipka 21"/>
          <p:cNvCxnSpPr/>
          <p:nvPr/>
        </p:nvCxnSpPr>
        <p:spPr>
          <a:xfrm flipV="1">
            <a:off x="3923928" y="5589240"/>
            <a:ext cx="144016" cy="79208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ovací šipka 22"/>
          <p:cNvCxnSpPr>
            <a:stCxn id="20" idx="0"/>
          </p:cNvCxnSpPr>
          <p:nvPr/>
        </p:nvCxnSpPr>
        <p:spPr>
          <a:xfrm flipV="1">
            <a:off x="2662907" y="5589240"/>
            <a:ext cx="1261021" cy="43204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499992" y="961911"/>
            <a:ext cx="4261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2,5  3  4   7,5     10         15                    25 cm</a:t>
            </a:r>
            <a:endParaRPr lang="cs-CZ" dirty="0"/>
          </a:p>
        </p:txBody>
      </p:sp>
      <p:sp>
        <p:nvSpPr>
          <p:cNvPr id="29" name="TextovéPole 28"/>
          <p:cNvSpPr txBox="1"/>
          <p:nvPr/>
        </p:nvSpPr>
        <p:spPr>
          <a:xfrm>
            <a:off x="4192710" y="5581089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AB 0</a:t>
            </a: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5738" y="3004145"/>
            <a:ext cx="6357937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38" y="1176536"/>
            <a:ext cx="5791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7"/>
          <p:cNvSpPr txBox="1">
            <a:spLocks/>
          </p:cNvSpPr>
          <p:nvPr/>
        </p:nvSpPr>
        <p:spPr>
          <a:xfrm>
            <a:off x="457200" y="-273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sng" strike="noStrike" kern="1200" cap="none" spc="0" normalizeH="0" baseline="0" noProof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Novinka pro jaro 2013 </a:t>
            </a:r>
            <a:br>
              <a:rPr kumimoji="0" lang="cs-CZ" sz="2800" b="1" i="0" u="sng" strike="noStrike" kern="1200" cap="none" spc="0" normalizeH="0" baseline="0" noProof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cs-CZ" sz="2800" b="1" i="0" u="sng" strike="noStrike" kern="1200" cap="none" spc="0" normalizeH="0" baseline="0" noProof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systém</a:t>
            </a:r>
            <a:r>
              <a:rPr kumimoji="0" lang="cs-CZ" sz="2800" b="1" i="0" u="sng" strike="noStrike" kern="1200" cap="none" spc="0" normalizeH="0" noProof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cs-CZ" sz="2800" b="1" i="0" u="sng" strike="noStrike" kern="1200" cap="none" spc="0" normalizeH="0" baseline="0" noProof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záložních RTK korekcí xFill</a:t>
            </a:r>
          </a:p>
        </p:txBody>
      </p:sp>
      <p:sp>
        <p:nvSpPr>
          <p:cNvPr id="8" name="TextovéPole 7"/>
          <p:cNvSpPr txBox="1">
            <a:spLocks noChangeAspect="1"/>
          </p:cNvSpPr>
          <p:nvPr/>
        </p:nvSpPr>
        <p:spPr>
          <a:xfrm>
            <a:off x="1864271" y="1196753"/>
            <a:ext cx="1751451" cy="29238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cs-CZ" sz="1400" b="1" dirty="0" smtClean="0">
                <a:solidFill>
                  <a:schemeClr val="bg1"/>
                </a:solidFill>
              </a:rPr>
              <a:t>horizontální přesnost</a:t>
            </a:r>
            <a:endParaRPr lang="cs-CZ" sz="1400" b="1" dirty="0">
              <a:solidFill>
                <a:schemeClr val="bg1"/>
              </a:solidFill>
            </a:endParaRPr>
          </a:p>
        </p:txBody>
      </p:sp>
      <p:sp>
        <p:nvSpPr>
          <p:cNvPr id="9" name="TextovéPole 8"/>
          <p:cNvSpPr txBox="1">
            <a:spLocks noChangeAspect="1"/>
          </p:cNvSpPr>
          <p:nvPr/>
        </p:nvSpPr>
        <p:spPr>
          <a:xfrm>
            <a:off x="4355980" y="1196752"/>
            <a:ext cx="917382" cy="2800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cs-CZ" sz="1400" b="1" dirty="0" smtClean="0">
                <a:solidFill>
                  <a:schemeClr val="bg1"/>
                </a:solidFill>
              </a:rPr>
              <a:t>zdroj</a:t>
            </a:r>
            <a:endParaRPr lang="cs-CZ" sz="1400" b="1" dirty="0">
              <a:solidFill>
                <a:schemeClr val="bg1"/>
              </a:solidFill>
            </a:endParaRPr>
          </a:p>
        </p:txBody>
      </p:sp>
      <p:sp>
        <p:nvSpPr>
          <p:cNvPr id="10" name="TextovéPole 9"/>
          <p:cNvSpPr txBox="1">
            <a:spLocks noChangeAspect="1"/>
          </p:cNvSpPr>
          <p:nvPr/>
        </p:nvSpPr>
        <p:spPr>
          <a:xfrm>
            <a:off x="5720985" y="1196752"/>
            <a:ext cx="1784293" cy="30777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cs-CZ" sz="1400" b="1" dirty="0" smtClean="0">
                <a:solidFill>
                  <a:schemeClr val="bg1"/>
                </a:solidFill>
              </a:rPr>
              <a:t>maxim. trvání zálohy</a:t>
            </a:r>
            <a:endParaRPr lang="cs-CZ" sz="1400" b="1" dirty="0">
              <a:solidFill>
                <a:schemeClr val="bg1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1850554" y="1558533"/>
            <a:ext cx="18002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 smtClean="0"/>
              <a:t>3 až 5 cm v závislosti na čase</a:t>
            </a:r>
            <a:endParaRPr lang="cs-CZ" b="1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4259585" y="1619508"/>
            <a:ext cx="11521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 smtClean="0"/>
              <a:t>satelit</a:t>
            </a:r>
            <a:endParaRPr lang="cs-CZ" b="1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6084168" y="1628800"/>
            <a:ext cx="11521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 smtClean="0"/>
              <a:t>20 minut</a:t>
            </a:r>
            <a:endParaRPr lang="cs-CZ" b="1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3923928" y="5805264"/>
            <a:ext cx="30243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noProof="1" smtClean="0"/>
              <a:t>mapa pokrytí signálem xFill</a:t>
            </a:r>
            <a:endParaRPr lang="cs-CZ" b="1" noProof="1"/>
          </a:p>
        </p:txBody>
      </p:sp>
      <p:sp>
        <p:nvSpPr>
          <p:cNvPr id="13" name="Explosion 1 3"/>
          <p:cNvSpPr>
            <a:spLocks noChangeArrowheads="1"/>
          </p:cNvSpPr>
          <p:nvPr/>
        </p:nvSpPr>
        <p:spPr bwMode="auto">
          <a:xfrm>
            <a:off x="7596336" y="692696"/>
            <a:ext cx="1439962" cy="720750"/>
          </a:xfrm>
          <a:prstGeom prst="irregularSeal1">
            <a:avLst/>
          </a:prstGeom>
          <a:solidFill>
            <a:srgbClr val="FFFF00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algn="ctr" eaLnBrk="0" hangingPunct="0"/>
            <a:r>
              <a:rPr lang="en-US" dirty="0"/>
              <a:t>New</a:t>
            </a:r>
            <a:r>
              <a:rPr lang="en-US" dirty="0" smtClean="0"/>
              <a:t>!!</a:t>
            </a: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cs-CZ" sz="2800" b="1" u="sng" noProof="1" smtClean="0">
                <a:solidFill>
                  <a:srgbClr val="C00000"/>
                </a:solidFill>
              </a:rPr>
              <a:t>Co je technologie xFill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 bwMode="auto">
          <a:xfrm>
            <a:off x="878904" y="1268760"/>
            <a:ext cx="822960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457200" indent="-457200"/>
            <a:r>
              <a:rPr lang="en-US" sz="2000" b="1" noProof="1" smtClean="0">
                <a:solidFill>
                  <a:srgbClr val="C00000"/>
                </a:solidFill>
              </a:rPr>
              <a:t>xFill je nová funkce RTK korekcí společnosti Trimble, která využívá technologii Trimble CenterPoint™ RTX pro udržení RTK fixu v době výpadku základního RTK signálu, např. kvůli výpadku přenosu.</a:t>
            </a:r>
          </a:p>
          <a:p>
            <a:pPr marL="457200" indent="-457200"/>
            <a:r>
              <a:rPr lang="en-US" sz="2000" b="1" noProof="1" smtClean="0">
                <a:solidFill>
                  <a:srgbClr val="C00000"/>
                </a:solidFill>
              </a:rPr>
              <a:t>Pozice xFill jsou vytvořeny s použitím dvou zdrojů informací:</a:t>
            </a:r>
          </a:p>
          <a:p>
            <a:pPr marL="857250" lvl="1" indent="-457200"/>
            <a:r>
              <a:rPr lang="en-US" sz="2000" b="1" noProof="1" smtClean="0">
                <a:solidFill>
                  <a:srgbClr val="C00000"/>
                </a:solidFill>
              </a:rPr>
              <a:t>poslední známá RTK pozice</a:t>
            </a:r>
          </a:p>
          <a:p>
            <a:pPr marL="857250" lvl="1" indent="-457200"/>
            <a:r>
              <a:rPr lang="en-US" sz="2000" b="1" noProof="1" smtClean="0">
                <a:solidFill>
                  <a:srgbClr val="C00000"/>
                </a:solidFill>
              </a:rPr>
              <a:t>korekce satelitních hodin a dráhy GPS satelitů získané od satelitu RTX</a:t>
            </a:r>
          </a:p>
          <a:p>
            <a:pPr marL="457200" indent="-457200"/>
            <a:r>
              <a:rPr lang="en-US" sz="2000" b="1" noProof="1" smtClean="0">
                <a:solidFill>
                  <a:srgbClr val="C00000"/>
                </a:solidFill>
              </a:rPr>
              <a:t>Specifikace:</a:t>
            </a:r>
          </a:p>
          <a:p>
            <a:pPr marL="857250" lvl="1" indent="-457200"/>
            <a:r>
              <a:rPr lang="en-US" sz="2000" b="1" noProof="1" smtClean="0">
                <a:solidFill>
                  <a:srgbClr val="C00000"/>
                </a:solidFill>
              </a:rPr>
              <a:t>náhrada za výpadek RTK korekcí po dobu až 20 minut</a:t>
            </a:r>
          </a:p>
          <a:p>
            <a:pPr marL="857250" lvl="1" indent="-457200"/>
            <a:r>
              <a:rPr lang="en-US" sz="2000" b="1" noProof="1" smtClean="0">
                <a:solidFill>
                  <a:srgbClr val="C00000"/>
                </a:solidFill>
              </a:rPr>
              <a:t>téměř celosvětové pokrytí</a:t>
            </a:r>
          </a:p>
          <a:p>
            <a:pPr marL="857250" lvl="1" indent="-457200"/>
            <a:r>
              <a:rPr lang="en-US" sz="2000" b="1" noProof="1" smtClean="0">
                <a:solidFill>
                  <a:srgbClr val="C00000"/>
                </a:solidFill>
              </a:rPr>
              <a:t>žádná konvergenční doba, hladký přechod RTK -&gt; xFill -&gt; RTK</a:t>
            </a:r>
          </a:p>
          <a:p>
            <a:pPr marL="857250" lvl="1" indent="-457200"/>
            <a:r>
              <a:rPr lang="en-US" sz="2000" b="1" noProof="1" smtClean="0">
                <a:solidFill>
                  <a:srgbClr val="C00000"/>
                </a:solidFill>
              </a:rPr>
              <a:t>přesnost 3 až5 cm jako záloha RTK VRS</a:t>
            </a:r>
            <a:endParaRPr lang="cs-CZ" sz="2000" b="1" noProof="1" smtClean="0">
              <a:solidFill>
                <a:srgbClr val="C00000"/>
              </a:solidFill>
            </a:endParaRPr>
          </a:p>
          <a:p>
            <a:pPr marL="457200" indent="-457200"/>
            <a:endParaRPr lang="en-US" sz="1800" b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cs-CZ" sz="2800" b="1" u="sng" noProof="1" smtClean="0">
                <a:solidFill>
                  <a:srgbClr val="C00000"/>
                </a:solidFill>
              </a:rPr>
              <a:t>Kde xFill využijete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052737"/>
            <a:ext cx="6493644" cy="4563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cs-CZ" sz="2800" b="1" u="sng" noProof="1" smtClean="0">
                <a:solidFill>
                  <a:srgbClr val="C00000"/>
                </a:solidFill>
              </a:rPr>
              <a:t>Kdy xFill využijete</a:t>
            </a:r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1631950" y="1051893"/>
            <a:ext cx="1295400" cy="129698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400" dirty="0" smtClean="0">
                <a:solidFill>
                  <a:srgbClr val="FF0000"/>
                </a:solidFill>
              </a:rPr>
              <a:t>blokace rádiového signálu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5" name="Oval 6"/>
          <p:cNvSpPr>
            <a:spLocks noChangeAspect="1"/>
          </p:cNvSpPr>
          <p:nvPr/>
        </p:nvSpPr>
        <p:spPr>
          <a:xfrm>
            <a:off x="3155950" y="1051893"/>
            <a:ext cx="1295400" cy="129698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400" dirty="0" smtClean="0">
                <a:solidFill>
                  <a:srgbClr val="FF0000"/>
                </a:solidFill>
              </a:rPr>
              <a:t>slabý rádiový signál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7" name="Oval 5"/>
          <p:cNvSpPr>
            <a:spLocks noChangeAspect="1"/>
          </p:cNvSpPr>
          <p:nvPr/>
        </p:nvSpPr>
        <p:spPr>
          <a:xfrm>
            <a:off x="4754563" y="1051893"/>
            <a:ext cx="1296987" cy="129698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400" noProof="1" smtClean="0">
                <a:solidFill>
                  <a:srgbClr val="FF0000"/>
                </a:solidFill>
              </a:rPr>
              <a:t>zane-</a:t>
            </a:r>
          </a:p>
          <a:p>
            <a:pPr algn="ctr">
              <a:defRPr/>
            </a:pPr>
            <a:r>
              <a:rPr lang="cs-CZ" sz="1400" noProof="1" smtClean="0">
                <a:solidFill>
                  <a:srgbClr val="FF0000"/>
                </a:solidFill>
              </a:rPr>
              <a:t>prázdně-ná GSM síť</a:t>
            </a:r>
            <a:endParaRPr lang="cs-CZ" sz="1400" noProof="1">
              <a:solidFill>
                <a:srgbClr val="FF0000"/>
              </a:solidFill>
            </a:endParaRPr>
          </a:p>
        </p:txBody>
      </p:sp>
      <p:sp>
        <p:nvSpPr>
          <p:cNvPr id="8" name="Oval 4"/>
          <p:cNvSpPr>
            <a:spLocks noChangeAspect="1"/>
          </p:cNvSpPr>
          <p:nvPr/>
        </p:nvSpPr>
        <p:spPr>
          <a:xfrm>
            <a:off x="6280150" y="1051893"/>
            <a:ext cx="1295400" cy="129698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400" dirty="0" smtClean="0">
                <a:solidFill>
                  <a:srgbClr val="FF0000"/>
                </a:solidFill>
              </a:rPr>
              <a:t>špatný GSM signál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9" name="Nadpis 1"/>
          <p:cNvSpPr txBox="1">
            <a:spLocks/>
          </p:cNvSpPr>
          <p:nvPr/>
        </p:nvSpPr>
        <p:spPr>
          <a:xfrm>
            <a:off x="467544" y="25740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sng" strike="noStrike" kern="1200" cap="none" spc="0" normalizeH="0" baseline="0" noProof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Kompatibilní přijímače</a:t>
            </a: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739775" y="3699792"/>
            <a:ext cx="2335213" cy="2249488"/>
            <a:chOff x="739239" y="2899296"/>
            <a:chExt cx="2336470" cy="2250089"/>
          </a:xfrm>
        </p:grpSpPr>
        <p:pic>
          <p:nvPicPr>
            <p:cNvPr id="11" name="Picture 4" descr="https://encrypted-tbn2.gstatic.com/images?q=tbn:ANd9GcTk4ryb9STWZwqzetC0At3LvC6FRtLBKC66DR94tUy4vESjb8Jb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87681" y="2899296"/>
              <a:ext cx="1752600" cy="1561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6"/>
            <p:cNvSpPr txBox="1">
              <a:spLocks noChangeArrowheads="1"/>
            </p:cNvSpPr>
            <p:nvPr/>
          </p:nvSpPr>
          <p:spPr bwMode="auto">
            <a:xfrm>
              <a:off x="739239" y="4780080"/>
              <a:ext cx="2336470" cy="3693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800"/>
                <a:t>CFX-750™ display</a:t>
              </a:r>
            </a:p>
          </p:txBody>
        </p:sp>
      </p:grpSp>
      <p:grpSp>
        <p:nvGrpSpPr>
          <p:cNvPr id="16" name="Group 11"/>
          <p:cNvGrpSpPr>
            <a:grpSpLocks/>
          </p:cNvGrpSpPr>
          <p:nvPr/>
        </p:nvGrpSpPr>
        <p:grpSpPr bwMode="auto">
          <a:xfrm>
            <a:off x="6075363" y="3318792"/>
            <a:ext cx="3068637" cy="2630488"/>
            <a:chOff x="6076056" y="2527466"/>
            <a:chExt cx="3067944" cy="2630268"/>
          </a:xfrm>
        </p:grpSpPr>
        <p:pic>
          <p:nvPicPr>
            <p:cNvPr id="17" name="Picture 6" descr="https://encrypted-tbn3.gstatic.com/images?q=tbn:ANd9GcSDz1WSuT25DhyYYWD9juO35Bg2KfysL4Tn0WBm20DS3hWOmmn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53200" y="2527466"/>
              <a:ext cx="2209800" cy="2209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Box 8"/>
            <p:cNvSpPr txBox="1">
              <a:spLocks noChangeArrowheads="1"/>
            </p:cNvSpPr>
            <p:nvPr/>
          </p:nvSpPr>
          <p:spPr bwMode="auto">
            <a:xfrm>
              <a:off x="6076056" y="4788518"/>
              <a:ext cx="3067944" cy="369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800"/>
                <a:t>FmX® integrated display</a:t>
              </a:r>
            </a:p>
          </p:txBody>
        </p:sp>
      </p:grpSp>
      <p:grpSp>
        <p:nvGrpSpPr>
          <p:cNvPr id="19" name="Group 10"/>
          <p:cNvGrpSpPr>
            <a:grpSpLocks/>
          </p:cNvGrpSpPr>
          <p:nvPr/>
        </p:nvGrpSpPr>
        <p:grpSpPr bwMode="auto">
          <a:xfrm>
            <a:off x="3321050" y="3695030"/>
            <a:ext cx="2754313" cy="2254250"/>
            <a:chOff x="3321133" y="2899296"/>
            <a:chExt cx="2754923" cy="2254764"/>
          </a:xfrm>
        </p:grpSpPr>
        <p:pic>
          <p:nvPicPr>
            <p:cNvPr id="20" name="Picture 2" descr="https://encrypted-tbn3.gstatic.com/images?q=tbn:ANd9GcSkpBR6d9ap3W3tBLmoo86H2hcb9JPWiLzuq-vx-Tsmk25PdGD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21133" y="2899296"/>
              <a:ext cx="2754923" cy="1343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Box 7"/>
            <p:cNvSpPr txBox="1">
              <a:spLocks noChangeArrowheads="1"/>
            </p:cNvSpPr>
            <p:nvPr/>
          </p:nvSpPr>
          <p:spPr bwMode="auto">
            <a:xfrm>
              <a:off x="3321133" y="4784766"/>
              <a:ext cx="2754923" cy="369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800"/>
                <a:t>AG-372 GNSS receiver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CF750ScreenSnap_229_00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8064" y="1412776"/>
            <a:ext cx="7050360" cy="4230216"/>
          </a:xfrm>
          <a:prstGeom prst="rect">
            <a:avLst/>
          </a:prstGeom>
        </p:spPr>
      </p:pic>
      <p:sp>
        <p:nvSpPr>
          <p:cNvPr id="6" name="Nadpis 7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pPr eaLnBrk="1" hangingPunct="1"/>
            <a:r>
              <a:rPr lang="cs-CZ" sz="2800" b="1" u="sng" noProof="1" smtClean="0">
                <a:solidFill>
                  <a:srgbClr val="C00000"/>
                </a:solidFill>
              </a:rPr>
              <a:t>Záložní zdroj korekcí xFill - snímek obrazovky CFX-750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611560" y="836712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noProof="1" smtClean="0">
                <a:solidFill>
                  <a:srgbClr val="C00000"/>
                </a:solidFill>
              </a:rPr>
              <a:t>symbol korekcí xFill         Čas, který zbývá do vypršení limitu 20 min. </a:t>
            </a:r>
            <a:endParaRPr lang="cs-CZ" b="1" noProof="1">
              <a:solidFill>
                <a:srgbClr val="C00000"/>
              </a:solidFill>
            </a:endParaRPr>
          </a:p>
        </p:txBody>
      </p:sp>
      <p:cxnSp>
        <p:nvCxnSpPr>
          <p:cNvPr id="9" name="Přímá spojovací šipka 8"/>
          <p:cNvCxnSpPr/>
          <p:nvPr/>
        </p:nvCxnSpPr>
        <p:spPr>
          <a:xfrm>
            <a:off x="1403648" y="1124744"/>
            <a:ext cx="648072" cy="36004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šipka 12"/>
          <p:cNvCxnSpPr/>
          <p:nvPr/>
        </p:nvCxnSpPr>
        <p:spPr>
          <a:xfrm flipH="1">
            <a:off x="2771800" y="1124744"/>
            <a:ext cx="432048" cy="36004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5508104" y="3861048"/>
            <a:ext cx="287617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b="1" noProof="1" smtClean="0">
                <a:solidFill>
                  <a:srgbClr val="C00000"/>
                </a:solidFill>
              </a:rPr>
              <a:t>odchylka polohy od AB linie </a:t>
            </a:r>
          </a:p>
        </p:txBody>
      </p:sp>
      <p:cxnSp>
        <p:nvCxnSpPr>
          <p:cNvPr id="17" name="Přímá spojovací šipka 16"/>
          <p:cNvCxnSpPr>
            <a:stCxn id="16" idx="0"/>
          </p:cNvCxnSpPr>
          <p:nvPr/>
        </p:nvCxnSpPr>
        <p:spPr>
          <a:xfrm flipH="1" flipV="1">
            <a:off x="3635896" y="1772816"/>
            <a:ext cx="3310294" cy="208823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5661248"/>
            <a:ext cx="2403153" cy="865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4" name="Přímá spojovací šipka 23"/>
          <p:cNvCxnSpPr/>
          <p:nvPr/>
        </p:nvCxnSpPr>
        <p:spPr>
          <a:xfrm>
            <a:off x="2267744" y="1772816"/>
            <a:ext cx="1368152" cy="4176464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ovéPole 26"/>
          <p:cNvSpPr txBox="1"/>
          <p:nvPr/>
        </p:nvSpPr>
        <p:spPr>
          <a:xfrm>
            <a:off x="1688477" y="6381328"/>
            <a:ext cx="43956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noProof="1" smtClean="0"/>
              <a:t>zbývající čas. limit xFill: 20 - 10 min.   10 - 5 min.   &lt;5 min.</a:t>
            </a:r>
            <a:endParaRPr lang="cs-CZ" sz="1400" b="1" noProof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6389</TotalTime>
  <Words>1408</Words>
  <Application>Microsoft Office PowerPoint</Application>
  <PresentationFormat>Předvádění na obrazovce (4:3)</PresentationFormat>
  <Paragraphs>180</Paragraphs>
  <Slides>25</Slides>
  <Notes>0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7" baseType="lpstr">
      <vt:lpstr>Motiv sady Office</vt:lpstr>
      <vt:lpstr>Worksheet</vt:lpstr>
      <vt:lpstr>Korekční signály  pro GPS přijímače Trimble AgGPS</vt:lpstr>
      <vt:lpstr>Zdroje nepřesnosti určování polohy v systémech GNSS</vt:lpstr>
      <vt:lpstr>Přehled korekčních signálů pro přijímače  Trimble AgGPS - stav na jaře 2013</vt:lpstr>
      <vt:lpstr>Přehled korekčních signálů pro přijímače  Trimble AgGPS – grafické porovnání přesnosti jízda-jízda</vt:lpstr>
      <vt:lpstr>Snímek 5</vt:lpstr>
      <vt:lpstr>Co je technologie xFill</vt:lpstr>
      <vt:lpstr>Kde xFill využijete</vt:lpstr>
      <vt:lpstr>Kdy xFill využijete</vt:lpstr>
      <vt:lpstr>Záložní zdroj korekcí xFill - snímek obrazovky CFX-750</vt:lpstr>
      <vt:lpstr>Snímek 10</vt:lpstr>
      <vt:lpstr>Společnost Leading Farmers CZ provádí dlouhodobě rozsáhlé testování přesnosti korekčních signálů  v laboratorních i polních podmínkách</vt:lpstr>
      <vt:lpstr>Porovnání vlivu vnitřního rušení přijímače na určení pozice</vt:lpstr>
      <vt:lpstr>Porovnání přesnosti korekcí EGNOS s autonomním GPS</vt:lpstr>
      <vt:lpstr>Porovnání přesnosti korekcí EGNOS s autonomním GPS</vt:lpstr>
      <vt:lpstr>Porovnání přesnosti nových korekcí RangePoint RTX  s korekcemi EGNOS</vt:lpstr>
      <vt:lpstr>Porovnání přesnosti nových korekcí RangePoint RTX  s korekcemi EGNOS – pokrač.</vt:lpstr>
      <vt:lpstr>Porovnání přesnosti nových korekcí RangePoint RTX  s korekcemi EGNOS - pokrač.</vt:lpstr>
      <vt:lpstr>Porovnání přesnosti nových korekcí RangePoint RTX  s korekcemi EGNOS - pokrač.</vt:lpstr>
      <vt:lpstr>Porovnání přesnosti korekcí LFC RTK VRS a OmniSTAR HP</vt:lpstr>
      <vt:lpstr>Porovnání přesnosti korekcí LFC RTK VRS a OmniSTAR HP</vt:lpstr>
      <vt:lpstr>Snímek 21</vt:lpstr>
      <vt:lpstr>Porovnání přesnosti korekcí LFC RTK VRS  a záložního zdroje RTK korekcí xFill</vt:lpstr>
      <vt:lpstr>Porovnání přesnosti korekcí LFC RTK VRS  a záložního zdroje RTK korekcí xFill – pokrač.</vt:lpstr>
      <vt:lpstr>Porovnání přesnosti korekcí  LFC RTK VRS a EGNOS – měření 1</vt:lpstr>
      <vt:lpstr>Porovnání přesnosti korekcí  LFC RTK VRS a EGNOS – měření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Admin</dc:creator>
  <cp:lastModifiedBy>Milata</cp:lastModifiedBy>
  <cp:revision>46</cp:revision>
  <dcterms:created xsi:type="dcterms:W3CDTF">2013-01-12T20:24:31Z</dcterms:created>
  <dcterms:modified xsi:type="dcterms:W3CDTF">2015-03-03T20:55:57Z</dcterms:modified>
</cp:coreProperties>
</file>